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9" r:id="rId3"/>
    <p:sldId id="260" r:id="rId4"/>
    <p:sldId id="278" r:id="rId5"/>
    <p:sldId id="302" r:id="rId6"/>
    <p:sldId id="280" r:id="rId7"/>
    <p:sldId id="312" r:id="rId8"/>
    <p:sldId id="263" r:id="rId9"/>
    <p:sldId id="265" r:id="rId10"/>
    <p:sldId id="293" r:id="rId11"/>
    <p:sldId id="294" r:id="rId12"/>
    <p:sldId id="315" r:id="rId13"/>
    <p:sldId id="314" r:id="rId14"/>
    <p:sldId id="300" r:id="rId15"/>
    <p:sldId id="299" r:id="rId16"/>
    <p:sldId id="296" r:id="rId17"/>
    <p:sldId id="295" r:id="rId18"/>
    <p:sldId id="301" r:id="rId19"/>
    <p:sldId id="303" r:id="rId20"/>
    <p:sldId id="261" r:id="rId21"/>
    <p:sldId id="304" r:id="rId22"/>
    <p:sldId id="305" r:id="rId23"/>
    <p:sldId id="307" r:id="rId24"/>
    <p:sldId id="298" r:id="rId25"/>
    <p:sldId id="316" r:id="rId26"/>
    <p:sldId id="308" r:id="rId27"/>
    <p:sldId id="310" r:id="rId28"/>
    <p:sldId id="309" r:id="rId29"/>
    <p:sldId id="313" r:id="rId30"/>
    <p:sldId id="258" r:id="rId31"/>
  </p:sldIdLst>
  <p:sldSz cx="12192000" cy="6858000"/>
  <p:notesSz cx="6858000" cy="9144000"/>
  <p:embeddedFontLst>
    <p:embeddedFont>
      <p:font typeface="汉仪君黑-45简" panose="02010600030101010101" charset="-122"/>
      <p:regular r:id="rId32"/>
    </p:embeddedFont>
    <p:embeddedFont>
      <p:font typeface="汉仪中黑S" panose="02010600030101010101" charset="-122"/>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nsolas" panose="020B0609020204030204" pitchFamily="49"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黑体" panose="02010609060101010101" pitchFamily="49" charset="-122"/>
      <p:regular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092"/>
    <a:srgbClr val="36465F"/>
    <a:srgbClr val="59799D"/>
    <a:srgbClr val="3D6598"/>
    <a:srgbClr val="135F8F"/>
    <a:srgbClr val="046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0E7331F-8F16-40C7-8240-FA223CD35867}" type="datetimeFigureOut">
              <a:rPr lang="zh-CN" altLang="en-US" smtClean="0"/>
              <a:t>2023/10/14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46A03-CDEF-4347-84DE-FDD81F69BC6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7331F-8F16-40C7-8240-FA223CD35867}" type="datetimeFigureOut">
              <a:rPr lang="zh-CN" altLang="en-US" smtClean="0"/>
              <a:t>2023/10/14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46A03-CDEF-4347-84DE-FDD81F69BC6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9.jpe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0.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jpe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jpe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17" name="矩形 16"/>
          <p:cNvSpPr/>
          <p:nvPr/>
        </p:nvSpPr>
        <p:spPr>
          <a:xfrm>
            <a:off x="0" y="2155371"/>
            <a:ext cx="12192000" cy="4702629"/>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0" y="2080726"/>
            <a:ext cx="12192000" cy="0"/>
          </a:xfrm>
          <a:prstGeom prst="line">
            <a:avLst/>
          </a:prstGeom>
          <a:ln w="12700">
            <a:solidFill>
              <a:srgbClr val="427092"/>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rcRect l="37151" t="6637" r="24140" b="35409"/>
          <a:stretch>
            <a:fillRect/>
          </a:stretch>
        </p:blipFill>
        <p:spPr>
          <a:xfrm>
            <a:off x="4812263" y="796989"/>
            <a:ext cx="2567474" cy="2567474"/>
          </a:xfrm>
          <a:custGeom>
            <a:avLst/>
            <a:gdLst>
              <a:gd name="connsiteX0" fmla="*/ 1541107 w 3082214"/>
              <a:gd name="connsiteY0" fmla="*/ 0 h 3082214"/>
              <a:gd name="connsiteX1" fmla="*/ 3082214 w 3082214"/>
              <a:gd name="connsiteY1" fmla="*/ 1541107 h 3082214"/>
              <a:gd name="connsiteX2" fmla="*/ 1541107 w 3082214"/>
              <a:gd name="connsiteY2" fmla="*/ 3082214 h 3082214"/>
              <a:gd name="connsiteX3" fmla="*/ 0 w 3082214"/>
              <a:gd name="connsiteY3" fmla="*/ 1541107 h 3082214"/>
              <a:gd name="connsiteX4" fmla="*/ 1541107 w 3082214"/>
              <a:gd name="connsiteY4" fmla="*/ 0 h 3082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214" h="3082214">
                <a:moveTo>
                  <a:pt x="1541107" y="0"/>
                </a:moveTo>
                <a:cubicBezTo>
                  <a:pt x="2392237" y="0"/>
                  <a:pt x="3082214" y="689977"/>
                  <a:pt x="3082214" y="1541107"/>
                </a:cubicBezTo>
                <a:cubicBezTo>
                  <a:pt x="3082214" y="2392237"/>
                  <a:pt x="2392237" y="3082214"/>
                  <a:pt x="1541107" y="3082214"/>
                </a:cubicBezTo>
                <a:cubicBezTo>
                  <a:pt x="689977" y="3082214"/>
                  <a:pt x="0" y="2392237"/>
                  <a:pt x="0" y="1541107"/>
                </a:cubicBezTo>
                <a:cubicBezTo>
                  <a:pt x="0" y="689977"/>
                  <a:pt x="689977" y="0"/>
                  <a:pt x="1541107" y="0"/>
                </a:cubicBezTo>
                <a:close/>
              </a:path>
            </a:pathLst>
          </a:custGeom>
          <a:ln w="25400">
            <a:solidFill>
              <a:schemeClr val="bg2"/>
            </a:solidFill>
          </a:ln>
          <a:effectLst>
            <a:outerShdw blurRad="228600" dist="38100" dir="5400000" sx="101000" sy="101000" algn="t" rotWithShape="0">
              <a:prstClr val="black">
                <a:alpha val="20000"/>
              </a:prstClr>
            </a:outerShdw>
          </a:effectLst>
        </p:spPr>
      </p:pic>
      <p:sp>
        <p:nvSpPr>
          <p:cNvPr id="22" name="矩形 21"/>
          <p:cNvSpPr/>
          <p:nvPr/>
        </p:nvSpPr>
        <p:spPr>
          <a:xfrm>
            <a:off x="1780897" y="5317966"/>
            <a:ext cx="8630205" cy="590550"/>
          </a:xfrm>
          <a:prstGeom prst="rect">
            <a:avLst/>
          </a:prstGeom>
        </p:spPr>
        <p:txBody>
          <a:bodyPr wrap="square">
            <a:noAutofit/>
          </a:bodyPr>
          <a:lstStyle/>
          <a:p>
            <a:pPr indent="0" algn="ctr" fontAlgn="auto">
              <a:lnSpc>
                <a:spcPct val="110000"/>
              </a:lnSpc>
            </a:pPr>
            <a:r>
              <a:rPr lang="zh-CN" altLang="en-US" sz="2400" b="1" dirty="0">
                <a:solidFill>
                  <a:schemeClr val="bg1"/>
                </a:solidFill>
                <a:latin typeface="黑体" panose="02010609060101010101" pitchFamily="49" charset="-122"/>
                <a:ea typeface="黑体" panose="02010609060101010101" pitchFamily="49" charset="-122"/>
                <a:cs typeface="方正黑体_GBK" panose="02000000000000000000" charset="-122"/>
              </a:rPr>
              <a:t>在</a:t>
            </a:r>
            <a:r>
              <a:rPr lang="zh-CN" altLang="en-US" sz="2400" b="1" dirty="0">
                <a:solidFill>
                  <a:schemeClr val="bg1"/>
                </a:solidFill>
                <a:latin typeface="黑体" panose="02010609060101010101" pitchFamily="49" charset="-122"/>
                <a:ea typeface="黑体" panose="02010609060101010101" pitchFamily="49" charset="-122"/>
              </a:rPr>
              <a:t>监控场景下</a:t>
            </a:r>
            <a:r>
              <a:rPr lang="zh-CN" altLang="en-US" sz="2400" b="1" dirty="0">
                <a:solidFill>
                  <a:schemeClr val="bg1"/>
                </a:solidFill>
                <a:latin typeface="黑体" panose="02010609060101010101" pitchFamily="49" charset="-122"/>
                <a:ea typeface="黑体" panose="02010609060101010101" pitchFamily="49" charset="-122"/>
                <a:cs typeface="方正黑体_GBK" panose="02000000000000000000" charset="-122"/>
              </a:rPr>
              <a:t>提供精确，实时，隐私的识别与查询服务</a:t>
            </a:r>
          </a:p>
        </p:txBody>
      </p:sp>
      <p:sp>
        <p:nvSpPr>
          <p:cNvPr id="23" name="圆角矩形 22"/>
          <p:cNvSpPr/>
          <p:nvPr/>
        </p:nvSpPr>
        <p:spPr>
          <a:xfrm>
            <a:off x="3933119" y="5908516"/>
            <a:ext cx="4208281" cy="549900"/>
          </a:xfrm>
          <a:prstGeom prst="roundRect">
            <a:avLst>
              <a:gd name="adj" fmla="val 50000"/>
            </a:avLst>
          </a:prstGeom>
          <a:solidFill>
            <a:srgbClr val="36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项目成员：罗浩铭，谢天，张芷苒</a:t>
            </a:r>
          </a:p>
        </p:txBody>
      </p:sp>
      <p:pic>
        <p:nvPicPr>
          <p:cNvPr id="2" name="图片 1" descr="logo"/>
          <p:cNvPicPr>
            <a:picLocks noChangeAspect="1"/>
          </p:cNvPicPr>
          <p:nvPr/>
        </p:nvPicPr>
        <p:blipFill>
          <a:blip r:embed="rId3"/>
          <a:stretch>
            <a:fillRect/>
          </a:stretch>
        </p:blipFill>
        <p:spPr>
          <a:xfrm>
            <a:off x="2825115" y="0"/>
            <a:ext cx="6424930" cy="4377690"/>
          </a:xfrm>
          <a:prstGeom prst="rect">
            <a:avLst/>
          </a:prstGeom>
        </p:spPr>
      </p:pic>
      <p:sp>
        <p:nvSpPr>
          <p:cNvPr id="3" name="文本框 2"/>
          <p:cNvSpPr txBox="1"/>
          <p:nvPr/>
        </p:nvSpPr>
        <p:spPr>
          <a:xfrm>
            <a:off x="4335143" y="4450506"/>
            <a:ext cx="3404235" cy="923330"/>
          </a:xfrm>
          <a:prstGeom prst="rect">
            <a:avLst/>
          </a:prstGeom>
          <a:noFill/>
        </p:spPr>
        <p:txBody>
          <a:bodyPr wrap="square" rtlCol="0">
            <a:spAutoFit/>
          </a:bodyPr>
          <a:lstStyle/>
          <a:p>
            <a:pPr algn="ctr"/>
            <a:r>
              <a:rPr lang="en-US" altLang="zh-CN" sz="5400" b="1" dirty="0" err="1">
                <a:solidFill>
                  <a:schemeClr val="bg1"/>
                </a:solidFill>
                <a:latin typeface="Segoe UI" panose="020B0502040204020203" pitchFamily="34" charset="0"/>
                <a:ea typeface="等线" panose="02010600030101010101" pitchFamily="2" charset="-122"/>
                <a:cs typeface="Segoe UI" panose="020B0502040204020203" pitchFamily="34" charset="0"/>
              </a:rPr>
              <a:t>BikeReID</a:t>
            </a:r>
            <a:endParaRPr lang="en-US" altLang="zh-CN" sz="5400" b="1" dirty="0">
              <a:solidFill>
                <a:schemeClr val="bg1"/>
              </a:solidFill>
              <a:latin typeface="Segoe UI" panose="020B0502040204020203" pitchFamily="34" charset="0"/>
              <a:ea typeface="等线" panose="02010600030101010101" pitchFamily="2" charset="-122"/>
              <a:cs typeface="Segoe UI" panose="020B0502040204020203" pitchFamily="34"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重识别管线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custDataLst>
              <p:tags r:id="rId1"/>
            </p:custDataLst>
          </p:nvPr>
        </p:nvSpPr>
        <p:spPr>
          <a:xfrm>
            <a:off x="7494270" y="1290202"/>
            <a:ext cx="4114800" cy="3832214"/>
          </a:xfrm>
          <a:prstGeom prst="roundRect">
            <a:avLst>
              <a:gd name="adj" fmla="val 13193"/>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yolox"/>
          <p:cNvPicPr>
            <a:picLocks noChangeAspect="1"/>
          </p:cNvPicPr>
          <p:nvPr/>
        </p:nvPicPr>
        <p:blipFill>
          <a:blip r:embed="rId4"/>
          <a:stretch>
            <a:fillRect/>
          </a:stretch>
        </p:blipFill>
        <p:spPr>
          <a:xfrm>
            <a:off x="2315210" y="297815"/>
            <a:ext cx="2609215" cy="897890"/>
          </a:xfrm>
          <a:prstGeom prst="rect">
            <a:avLst/>
          </a:prstGeom>
        </p:spPr>
      </p:pic>
      <p:pic>
        <p:nvPicPr>
          <p:cNvPr id="11" name="图片 10" descr="QQ截图20231014094914"/>
          <p:cNvPicPr>
            <a:picLocks noChangeAspect="1"/>
          </p:cNvPicPr>
          <p:nvPr>
            <p:custDataLst>
              <p:tags r:id="rId2"/>
            </p:custDataLst>
          </p:nvPr>
        </p:nvPicPr>
        <p:blipFill>
          <a:blip r:embed="rId5"/>
          <a:srcRect r="748" b="-989"/>
          <a:stretch>
            <a:fillRect/>
          </a:stretch>
        </p:blipFill>
        <p:spPr>
          <a:xfrm>
            <a:off x="103505" y="1567180"/>
            <a:ext cx="7022465" cy="2479040"/>
          </a:xfrm>
          <a:prstGeom prst="rect">
            <a:avLst/>
          </a:prstGeom>
        </p:spPr>
      </p:pic>
      <p:pic>
        <p:nvPicPr>
          <p:cNvPr id="12" name="图片 11" descr="QQ截图20231014095649"/>
          <p:cNvPicPr>
            <a:picLocks noChangeAspect="1"/>
          </p:cNvPicPr>
          <p:nvPr/>
        </p:nvPicPr>
        <p:blipFill>
          <a:blip r:embed="rId6"/>
          <a:stretch>
            <a:fillRect/>
          </a:stretch>
        </p:blipFill>
        <p:spPr>
          <a:xfrm>
            <a:off x="90170" y="3854450"/>
            <a:ext cx="7033895" cy="1139825"/>
          </a:xfrm>
          <a:prstGeom prst="rect">
            <a:avLst/>
          </a:prstGeom>
        </p:spPr>
      </p:pic>
      <p:sp>
        <p:nvSpPr>
          <p:cNvPr id="15" name="文本框 14"/>
          <p:cNvSpPr txBox="1"/>
          <p:nvPr/>
        </p:nvSpPr>
        <p:spPr>
          <a:xfrm>
            <a:off x="7837487" y="1587874"/>
            <a:ext cx="3450590" cy="3032995"/>
          </a:xfrm>
          <a:prstGeom prst="rect">
            <a:avLst/>
          </a:prstGeom>
          <a:noFill/>
        </p:spPr>
        <p:txBody>
          <a:bodyPr wrap="square" rtlCol="0">
            <a:noAutofit/>
          </a:bodyPr>
          <a:lstStyle/>
          <a:p>
            <a:r>
              <a:rPr lang="zh-CN" altLang="en-US" dirty="0">
                <a:solidFill>
                  <a:schemeClr val="bg1"/>
                </a:solidFill>
                <a:latin typeface="宋体" panose="02010600030101010101" pitchFamily="2" charset="-122"/>
                <a:ea typeface="宋体" panose="02010600030101010101" pitchFamily="2" charset="-122"/>
              </a:rPr>
              <a:t>目标检测模块获取监控视频流，实时识别其中自行车的位置信息，进入下方重识别模块</a:t>
            </a:r>
          </a:p>
          <a:p>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en-US" altLang="zh-CN" dirty="0" err="1">
                <a:solidFill>
                  <a:schemeClr val="bg1"/>
                </a:solidFill>
                <a:latin typeface="宋体" panose="02010600030101010101" pitchFamily="2" charset="-122"/>
                <a:ea typeface="宋体" panose="02010600030101010101" pitchFamily="2" charset="-122"/>
                <a:cs typeface="宋体" panose="02010600030101010101" pitchFamily="2" charset="-122"/>
              </a:rPr>
              <a:t>YOLOx</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：一款实时性高，识别精度高的目标检测</a:t>
            </a:r>
            <a:r>
              <a:rPr lang="zh-CN" altLang="en-US" dirty="0">
                <a:solidFill>
                  <a:schemeClr val="bg1"/>
                </a:solidFill>
                <a:latin typeface="宋体" panose="02010600030101010101" pitchFamily="2" charset="-122"/>
                <a:ea typeface="宋体" panose="02010600030101010101" pitchFamily="2" charset="-122"/>
              </a:rPr>
              <a:t>模型。</a:t>
            </a:r>
            <a:endParaRPr lang="en-US" altLang="zh-CN" dirty="0">
              <a:solidFill>
                <a:schemeClr val="bg1"/>
              </a:solidFill>
              <a:latin typeface="宋体" panose="02010600030101010101" pitchFamily="2" charset="-122"/>
              <a:ea typeface="宋体" panose="02010600030101010101" pitchFamily="2" charset="-122"/>
            </a:endParaRPr>
          </a:p>
          <a:p>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dirty="0">
                <a:solidFill>
                  <a:schemeClr val="bg1"/>
                </a:solidFill>
              </a:rPr>
              <a:t>性能：在</a:t>
            </a:r>
            <a:r>
              <a:rPr lang="en-US" altLang="zh-CN" dirty="0">
                <a:solidFill>
                  <a:schemeClr val="bg1"/>
                </a:solidFill>
              </a:rPr>
              <a:t>V100</a:t>
            </a:r>
            <a:r>
              <a:rPr lang="zh-CN" altLang="en-US" dirty="0">
                <a:solidFill>
                  <a:schemeClr val="bg1"/>
                </a:solidFill>
              </a:rPr>
              <a:t>显卡上处理一帧画面速度约为</a:t>
            </a:r>
            <a:r>
              <a:rPr lang="en-US" altLang="zh-CN" dirty="0">
                <a:solidFill>
                  <a:schemeClr val="bg1"/>
                </a:solidFill>
              </a:rPr>
              <a:t>0.024s</a:t>
            </a:r>
          </a:p>
          <a:p>
            <a:r>
              <a:rPr lang="en-US" altLang="zh-CN" dirty="0">
                <a:solidFill>
                  <a:schemeClr val="bg1"/>
                </a:solidFill>
              </a:rPr>
              <a:t>(</a:t>
            </a:r>
            <a:r>
              <a:rPr lang="zh-CN" altLang="en-US" dirty="0">
                <a:solidFill>
                  <a:schemeClr val="bg1"/>
                </a:solidFill>
              </a:rPr>
              <a:t>图像大小不影响结果，因为其大小会被标准化）</a:t>
            </a:r>
          </a:p>
          <a:p>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a:extLst>
              <a:ext uri="{FF2B5EF4-FFF2-40B4-BE49-F238E27FC236}">
                <a16:creationId xmlns:a16="http://schemas.microsoft.com/office/drawing/2014/main" id="{7A0AD465-65BF-D912-6671-DE510F30EC82}"/>
              </a:ext>
            </a:extLst>
          </p:cNvPr>
          <p:cNvSpPr txBox="1"/>
          <p:nvPr/>
        </p:nvSpPr>
        <p:spPr>
          <a:xfrm>
            <a:off x="1163293" y="5930202"/>
            <a:ext cx="9865414" cy="646331"/>
          </a:xfrm>
          <a:prstGeom prst="rect">
            <a:avLst/>
          </a:prstGeom>
          <a:noFill/>
        </p:spPr>
        <p:txBody>
          <a:bodyPr wrap="square">
            <a:spAutoFit/>
          </a:bodyPr>
          <a:lstStyle/>
          <a:p>
            <a:r>
              <a:rPr lang="en-US" altLang="zh-CN" dirty="0">
                <a:solidFill>
                  <a:schemeClr val="bg1"/>
                </a:solidFill>
              </a:rPr>
              <a:t>Redmon, Joseph, et al. “You Only Look Once: Unified, Real-Time Object Detection.” </a:t>
            </a:r>
            <a:r>
              <a:rPr lang="en-US" altLang="zh-CN" dirty="0" err="1">
                <a:solidFill>
                  <a:schemeClr val="bg1"/>
                </a:solidFill>
              </a:rPr>
              <a:t>arXiv</a:t>
            </a:r>
            <a:r>
              <a:rPr lang="en-US" altLang="zh-CN" dirty="0">
                <a:solidFill>
                  <a:schemeClr val="bg1"/>
                </a:solidFill>
              </a:rPr>
              <a:t> (Cornell University), June 2015, export.arxiv.org/pdf/1506.02640.</a:t>
            </a:r>
            <a:endParaRPr lang="zh-CN" altLang="en-US" dirty="0">
              <a:solidFill>
                <a:schemeClr val="bg1"/>
              </a:solidFill>
            </a:endParaRPr>
          </a:p>
        </p:txBody>
      </p:sp>
      <p:sp>
        <p:nvSpPr>
          <p:cNvPr id="7" name="文本框 6">
            <a:extLst>
              <a:ext uri="{FF2B5EF4-FFF2-40B4-BE49-F238E27FC236}">
                <a16:creationId xmlns:a16="http://schemas.microsoft.com/office/drawing/2014/main" id="{1C626E18-EF6E-6945-6B54-569CE577EC6C}"/>
              </a:ext>
            </a:extLst>
          </p:cNvPr>
          <p:cNvSpPr txBox="1"/>
          <p:nvPr/>
        </p:nvSpPr>
        <p:spPr>
          <a:xfrm>
            <a:off x="1163293" y="5349625"/>
            <a:ext cx="9865414" cy="646331"/>
          </a:xfrm>
          <a:prstGeom prst="rect">
            <a:avLst/>
          </a:prstGeom>
          <a:noFill/>
        </p:spPr>
        <p:txBody>
          <a:bodyPr wrap="square">
            <a:spAutoFit/>
          </a:bodyPr>
          <a:lstStyle/>
          <a:p>
            <a:r>
              <a:rPr lang="en-US" altLang="zh-CN" dirty="0">
                <a:solidFill>
                  <a:schemeClr val="bg1"/>
                </a:solidFill>
              </a:rPr>
              <a:t>Ge, Zheng, et al. “YOLOX: Exceeding YOLO Series in 2021.” </a:t>
            </a:r>
            <a:r>
              <a:rPr lang="en-US" altLang="zh-CN" dirty="0" err="1">
                <a:solidFill>
                  <a:schemeClr val="bg1"/>
                </a:solidFill>
              </a:rPr>
              <a:t>arXiv</a:t>
            </a:r>
            <a:r>
              <a:rPr lang="en-US" altLang="zh-CN" dirty="0">
                <a:solidFill>
                  <a:schemeClr val="bg1"/>
                </a:solidFill>
              </a:rPr>
              <a:t> (Cornell University), Cornell University, July 2021, export.arxiv.org/pdf/2107.08430.</a:t>
            </a:r>
            <a:endParaRPr lang="zh-CN" altLang="en-US" dirty="0">
              <a:solidFill>
                <a:schemeClr val="bg1"/>
              </a:solidFill>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重识别管线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99AEAF5-0784-A1FB-CB72-D6ADFE2CBAE1}"/>
              </a:ext>
            </a:extLst>
          </p:cNvPr>
          <p:cNvPicPr>
            <a:picLocks noChangeAspect="1"/>
          </p:cNvPicPr>
          <p:nvPr/>
        </p:nvPicPr>
        <p:blipFill>
          <a:blip r:embed="rId2"/>
          <a:stretch>
            <a:fillRect/>
          </a:stretch>
        </p:blipFill>
        <p:spPr>
          <a:xfrm>
            <a:off x="861134" y="1624935"/>
            <a:ext cx="10649873" cy="4219060"/>
          </a:xfrm>
          <a:prstGeom prst="rect">
            <a:avLst/>
          </a:prstGeom>
        </p:spPr>
      </p:pic>
      <p:pic>
        <p:nvPicPr>
          <p:cNvPr id="9" name="图片 8" descr="yolox">
            <a:extLst>
              <a:ext uri="{FF2B5EF4-FFF2-40B4-BE49-F238E27FC236}">
                <a16:creationId xmlns:a16="http://schemas.microsoft.com/office/drawing/2014/main" id="{39A8CFB2-1600-B31F-B41B-5F2F8E0BAADC}"/>
              </a:ext>
            </a:extLst>
          </p:cNvPr>
          <p:cNvPicPr>
            <a:picLocks noChangeAspect="1"/>
          </p:cNvPicPr>
          <p:nvPr/>
        </p:nvPicPr>
        <p:blipFill>
          <a:blip r:embed="rId3"/>
          <a:stretch>
            <a:fillRect/>
          </a:stretch>
        </p:blipFill>
        <p:spPr>
          <a:xfrm>
            <a:off x="2315210" y="297815"/>
            <a:ext cx="2609215" cy="89789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重识别管线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yolox">
            <a:extLst>
              <a:ext uri="{FF2B5EF4-FFF2-40B4-BE49-F238E27FC236}">
                <a16:creationId xmlns:a16="http://schemas.microsoft.com/office/drawing/2014/main" id="{39A8CFB2-1600-B31F-B41B-5F2F8E0BAADC}"/>
              </a:ext>
            </a:extLst>
          </p:cNvPr>
          <p:cNvPicPr>
            <a:picLocks noChangeAspect="1"/>
          </p:cNvPicPr>
          <p:nvPr/>
        </p:nvPicPr>
        <p:blipFill>
          <a:blip r:embed="rId2"/>
          <a:stretch>
            <a:fillRect/>
          </a:stretch>
        </p:blipFill>
        <p:spPr>
          <a:xfrm>
            <a:off x="2315210" y="297815"/>
            <a:ext cx="2609215" cy="897890"/>
          </a:xfrm>
          <a:prstGeom prst="rect">
            <a:avLst/>
          </a:prstGeom>
        </p:spPr>
      </p:pic>
      <p:pic>
        <p:nvPicPr>
          <p:cNvPr id="3" name="图片 2">
            <a:extLst>
              <a:ext uri="{FF2B5EF4-FFF2-40B4-BE49-F238E27FC236}">
                <a16:creationId xmlns:a16="http://schemas.microsoft.com/office/drawing/2014/main" id="{1509F8E3-B449-F891-2AEA-FE1AB9A52C01}"/>
              </a:ext>
            </a:extLst>
          </p:cNvPr>
          <p:cNvPicPr>
            <a:picLocks noChangeAspect="1"/>
          </p:cNvPicPr>
          <p:nvPr/>
        </p:nvPicPr>
        <p:blipFill>
          <a:blip r:embed="rId3"/>
          <a:stretch>
            <a:fillRect/>
          </a:stretch>
        </p:blipFill>
        <p:spPr>
          <a:xfrm>
            <a:off x="999709" y="1395361"/>
            <a:ext cx="10504948" cy="4976894"/>
          </a:xfrm>
          <a:prstGeom prst="rect">
            <a:avLst/>
          </a:prstGeom>
        </p:spPr>
      </p:pic>
    </p:spTree>
    <p:extLst>
      <p:ext uri="{BB962C8B-B14F-4D97-AF65-F5344CB8AC3E}">
        <p14:creationId xmlns:p14="http://schemas.microsoft.com/office/powerpoint/2010/main" val="445516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重识别管线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958789" y="1481650"/>
            <a:ext cx="10147176" cy="3898218"/>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QQ图片20231013085824"/>
          <p:cNvPicPr>
            <a:picLocks noChangeAspect="1"/>
          </p:cNvPicPr>
          <p:nvPr>
            <p:custDataLst>
              <p:tags r:id="rId2"/>
            </p:custDataLst>
          </p:nvPr>
        </p:nvPicPr>
        <p:blipFill>
          <a:blip r:embed="rId4"/>
          <a:srcRect l="12491" t="16161" r="7241" b="6904"/>
          <a:stretch>
            <a:fillRect/>
          </a:stretch>
        </p:blipFill>
        <p:spPr>
          <a:xfrm>
            <a:off x="2352040" y="54610"/>
            <a:ext cx="1697355" cy="1139190"/>
          </a:xfrm>
          <a:prstGeom prst="roundRect">
            <a:avLst/>
          </a:prstGeom>
        </p:spPr>
      </p:pic>
      <p:sp>
        <p:nvSpPr>
          <p:cNvPr id="6" name="文本框 5">
            <a:extLst>
              <a:ext uri="{FF2B5EF4-FFF2-40B4-BE49-F238E27FC236}">
                <a16:creationId xmlns:a16="http://schemas.microsoft.com/office/drawing/2014/main" id="{5F6B7868-1FFA-8D36-F0BE-A4A5FDDC8228}"/>
              </a:ext>
            </a:extLst>
          </p:cNvPr>
          <p:cNvSpPr txBox="1"/>
          <p:nvPr/>
        </p:nvSpPr>
        <p:spPr>
          <a:xfrm>
            <a:off x="1714076" y="1729330"/>
            <a:ext cx="8636601" cy="3508653"/>
          </a:xfrm>
          <a:prstGeom prst="rect">
            <a:avLst/>
          </a:prstGeom>
          <a:noFill/>
        </p:spPr>
        <p:txBody>
          <a:bodyPr wrap="square" rtlCol="0">
            <a:spAutoFit/>
          </a:bodyPr>
          <a:lstStyle/>
          <a:p>
            <a:endParaRPr lang="en-US" altLang="zh-CN" b="0" dirty="0">
              <a:solidFill>
                <a:srgbClr val="CCCCCC"/>
              </a:solidFill>
              <a:effectLst/>
              <a:latin typeface="Consolas" panose="020B0609020204030204" pitchFamily="49" charset="0"/>
            </a:endParaRPr>
          </a:p>
          <a:p>
            <a:r>
              <a:rPr lang="en-US" altLang="zh-CN" sz="2400" b="0" dirty="0" err="1">
                <a:solidFill>
                  <a:srgbClr val="CCCCCC"/>
                </a:solidFill>
                <a:effectLst/>
                <a:latin typeface="Consolas" panose="020B0609020204030204" pitchFamily="49" charset="0"/>
              </a:rPr>
              <a:t>BikeReid</a:t>
            </a:r>
            <a:r>
              <a:rPr lang="zh-CN" altLang="en-US" sz="2400" b="0" dirty="0">
                <a:solidFill>
                  <a:srgbClr val="CCCCCC"/>
                </a:solidFill>
                <a:effectLst/>
                <a:latin typeface="Consolas" panose="020B0609020204030204" pitchFamily="49" charset="0"/>
              </a:rPr>
              <a:t>模块负责将分割出的自行车图像转化为特征向量，用于重识别任务</a:t>
            </a:r>
            <a:endParaRPr lang="en-US" altLang="zh-CN" sz="2400" b="0" dirty="0">
              <a:solidFill>
                <a:srgbClr val="CCCCCC"/>
              </a:solidFill>
              <a:effectLst/>
              <a:latin typeface="Consolas" panose="020B0609020204030204" pitchFamily="49" charset="0"/>
            </a:endParaRPr>
          </a:p>
          <a:p>
            <a:endParaRPr lang="en-US" altLang="zh-CN" sz="2400" dirty="0">
              <a:solidFill>
                <a:srgbClr val="CCCCCC"/>
              </a:solidFill>
              <a:latin typeface="Consolas" panose="020B0609020204030204" pitchFamily="49" charset="0"/>
            </a:endParaRPr>
          </a:p>
          <a:p>
            <a:r>
              <a:rPr lang="zh-CN" altLang="en-US" sz="2400" b="0" dirty="0">
                <a:solidFill>
                  <a:srgbClr val="CCCCCC"/>
                </a:solidFill>
                <a:effectLst/>
                <a:latin typeface="Consolas" panose="020B0609020204030204" pitchFamily="49" charset="0"/>
              </a:rPr>
              <a:t>模型基于</a:t>
            </a:r>
            <a:r>
              <a:rPr lang="en-US" altLang="zh-CN" sz="2400" b="0" dirty="0" err="1">
                <a:solidFill>
                  <a:srgbClr val="CCCCCC"/>
                </a:solidFill>
                <a:effectLst/>
                <a:latin typeface="Consolas" panose="020B0609020204030204" pitchFamily="49" charset="0"/>
              </a:rPr>
              <a:t>FastReID</a:t>
            </a:r>
            <a:r>
              <a:rPr lang="zh-CN" altLang="en-US" sz="2400" b="0" dirty="0">
                <a:solidFill>
                  <a:srgbClr val="CCCCCC"/>
                </a:solidFill>
                <a:effectLst/>
                <a:latin typeface="Consolas" panose="020B0609020204030204" pitchFamily="49" charset="0"/>
              </a:rPr>
              <a:t>库，该库为京东开发</a:t>
            </a:r>
            <a:r>
              <a:rPr lang="zh-CN" altLang="en-US" sz="2400" dirty="0">
                <a:solidFill>
                  <a:srgbClr val="CCCCCC"/>
                </a:solidFill>
                <a:latin typeface="Consolas" panose="020B0609020204030204" pitchFamily="49" charset="0"/>
              </a:rPr>
              <a:t>的产品级标准目标重识别开源库，已在京东内部广泛使用。其不仅对相关领域的研究有帮助，而且</a:t>
            </a:r>
            <a:r>
              <a:rPr lang="zh-CN" altLang="en-US" sz="2400" b="1" dirty="0">
                <a:solidFill>
                  <a:srgbClr val="CCCCCC"/>
                </a:solidFill>
                <a:latin typeface="Consolas" panose="020B0609020204030204" pitchFamily="49" charset="0"/>
              </a:rPr>
              <a:t>对工程部署有优化</a:t>
            </a:r>
            <a:r>
              <a:rPr lang="zh-CN" altLang="en-US" sz="2400" dirty="0">
                <a:solidFill>
                  <a:srgbClr val="CCCCCC"/>
                </a:solidFill>
                <a:latin typeface="Consolas" panose="020B0609020204030204" pitchFamily="49" charset="0"/>
              </a:rPr>
              <a:t>，在各大数据集上的评测结果很多</a:t>
            </a:r>
            <a:r>
              <a:rPr lang="zh-CN" altLang="en-US" sz="2400" b="1" dirty="0">
                <a:solidFill>
                  <a:srgbClr val="CCCCCC"/>
                </a:solidFill>
                <a:latin typeface="Consolas" panose="020B0609020204030204" pitchFamily="49" charset="0"/>
              </a:rPr>
              <a:t>达到了</a:t>
            </a:r>
            <a:r>
              <a:rPr lang="en-US" altLang="zh-CN" sz="2400" b="1" dirty="0">
                <a:solidFill>
                  <a:srgbClr val="CCCCCC"/>
                </a:solidFill>
                <a:latin typeface="Consolas" panose="020B0609020204030204" pitchFamily="49" charset="0"/>
              </a:rPr>
              <a:t>SOTA</a:t>
            </a:r>
            <a:r>
              <a:rPr lang="zh-CN" altLang="en-US" sz="2400" b="1" dirty="0">
                <a:solidFill>
                  <a:srgbClr val="CCCCCC"/>
                </a:solidFill>
                <a:latin typeface="Consolas" panose="020B0609020204030204" pitchFamily="49" charset="0"/>
              </a:rPr>
              <a:t>水平</a:t>
            </a:r>
            <a:endParaRPr lang="en-US" altLang="zh-CN" sz="2400" b="1" dirty="0">
              <a:solidFill>
                <a:srgbClr val="CCCCCC"/>
              </a:solidFill>
              <a:latin typeface="Consolas" panose="020B0609020204030204" pitchFamily="49" charset="0"/>
            </a:endParaRPr>
          </a:p>
          <a:p>
            <a:endParaRPr lang="en-US" altLang="zh-CN" b="0" dirty="0">
              <a:solidFill>
                <a:srgbClr val="CCCCCC"/>
              </a:solidFill>
              <a:effectLst/>
              <a:latin typeface="Consolas" panose="020B0609020204030204" pitchFamily="49" charset="0"/>
            </a:endParaRPr>
          </a:p>
          <a:p>
            <a:endParaRPr lang="zh-CN" altLang="en-US" b="0" dirty="0">
              <a:solidFill>
                <a:srgbClr val="CCCCCC"/>
              </a:solidFill>
              <a:effectLst/>
              <a:latin typeface="Consolas" panose="020B0609020204030204" pitchFamily="49" charset="0"/>
            </a:endParaRPr>
          </a:p>
        </p:txBody>
      </p:sp>
      <p:sp>
        <p:nvSpPr>
          <p:cNvPr id="3" name="文本框 2">
            <a:extLst>
              <a:ext uri="{FF2B5EF4-FFF2-40B4-BE49-F238E27FC236}">
                <a16:creationId xmlns:a16="http://schemas.microsoft.com/office/drawing/2014/main" id="{8BFC06CB-4F03-7E52-33FC-5690688AE4B1}"/>
              </a:ext>
            </a:extLst>
          </p:cNvPr>
          <p:cNvSpPr txBox="1"/>
          <p:nvPr/>
        </p:nvSpPr>
        <p:spPr>
          <a:xfrm>
            <a:off x="1714076" y="5592232"/>
            <a:ext cx="8946473" cy="646331"/>
          </a:xfrm>
          <a:prstGeom prst="rect">
            <a:avLst/>
          </a:prstGeom>
          <a:noFill/>
        </p:spPr>
        <p:txBody>
          <a:bodyPr wrap="square">
            <a:spAutoFit/>
          </a:bodyPr>
          <a:lstStyle/>
          <a:p>
            <a:r>
              <a:rPr lang="en-US" altLang="zh-CN" dirty="0">
                <a:solidFill>
                  <a:schemeClr val="bg1"/>
                </a:solidFill>
              </a:rPr>
              <a:t>He, </a:t>
            </a:r>
            <a:r>
              <a:rPr lang="en-US" altLang="zh-CN" dirty="0" err="1">
                <a:solidFill>
                  <a:schemeClr val="bg1"/>
                </a:solidFill>
              </a:rPr>
              <a:t>Lingxiao</a:t>
            </a:r>
            <a:r>
              <a:rPr lang="en-US" altLang="zh-CN" dirty="0">
                <a:solidFill>
                  <a:schemeClr val="bg1"/>
                </a:solidFill>
              </a:rPr>
              <a:t>, et al. “</a:t>
            </a:r>
            <a:r>
              <a:rPr lang="en-US" altLang="zh-CN" dirty="0" err="1">
                <a:solidFill>
                  <a:schemeClr val="bg1"/>
                </a:solidFill>
              </a:rPr>
              <a:t>FastReID</a:t>
            </a:r>
            <a:r>
              <a:rPr lang="en-US" altLang="zh-CN" dirty="0">
                <a:solidFill>
                  <a:schemeClr val="bg1"/>
                </a:solidFill>
              </a:rPr>
              <a:t>: A </a:t>
            </a:r>
            <a:r>
              <a:rPr lang="en-US" altLang="zh-CN" dirty="0" err="1">
                <a:solidFill>
                  <a:schemeClr val="bg1"/>
                </a:solidFill>
              </a:rPr>
              <a:t>Pytorch</a:t>
            </a:r>
            <a:r>
              <a:rPr lang="en-US" altLang="zh-CN" dirty="0">
                <a:solidFill>
                  <a:schemeClr val="bg1"/>
                </a:solidFill>
              </a:rPr>
              <a:t> Toolbox for General Instance Re-identification.” </a:t>
            </a:r>
            <a:r>
              <a:rPr lang="en-US" altLang="zh-CN" dirty="0" err="1">
                <a:solidFill>
                  <a:schemeClr val="bg1"/>
                </a:solidFill>
              </a:rPr>
              <a:t>arXiv</a:t>
            </a:r>
            <a:r>
              <a:rPr lang="en-US" altLang="zh-CN" dirty="0">
                <a:solidFill>
                  <a:schemeClr val="bg1"/>
                </a:solidFill>
              </a:rPr>
              <a:t> (Cornell University), Cornell University, June 2020, https://doi.org/10.48550/arxiv.2006.02631.</a:t>
            </a:r>
            <a:endParaRPr lang="zh-CN" altLang="en-US" dirty="0">
              <a:solidFill>
                <a:schemeClr val="bg1"/>
              </a:solidFill>
            </a:endParaRPr>
          </a:p>
        </p:txBody>
      </p:sp>
    </p:spTree>
    <p:extLst>
      <p:ext uri="{BB962C8B-B14F-4D97-AF65-F5344CB8AC3E}">
        <p14:creationId xmlns:p14="http://schemas.microsoft.com/office/powerpoint/2010/main" val="19678415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重识别管线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958789" y="1481650"/>
            <a:ext cx="10147176" cy="3898218"/>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QQ图片20231013085824"/>
          <p:cNvPicPr>
            <a:picLocks noChangeAspect="1"/>
          </p:cNvPicPr>
          <p:nvPr>
            <p:custDataLst>
              <p:tags r:id="rId2"/>
            </p:custDataLst>
          </p:nvPr>
        </p:nvPicPr>
        <p:blipFill>
          <a:blip r:embed="rId4"/>
          <a:srcRect l="12491" t="16161" r="7241" b="6904"/>
          <a:stretch>
            <a:fillRect/>
          </a:stretch>
        </p:blipFill>
        <p:spPr>
          <a:xfrm>
            <a:off x="2352040" y="54610"/>
            <a:ext cx="1697355" cy="1139190"/>
          </a:xfrm>
          <a:prstGeom prst="roundRect">
            <a:avLst/>
          </a:prstGeom>
        </p:spPr>
      </p:pic>
      <p:sp>
        <p:nvSpPr>
          <p:cNvPr id="6" name="文本框 5">
            <a:extLst>
              <a:ext uri="{FF2B5EF4-FFF2-40B4-BE49-F238E27FC236}">
                <a16:creationId xmlns:a16="http://schemas.microsoft.com/office/drawing/2014/main" id="{5F6B7868-1FFA-8D36-F0BE-A4A5FDDC8228}"/>
              </a:ext>
            </a:extLst>
          </p:cNvPr>
          <p:cNvSpPr txBox="1"/>
          <p:nvPr/>
        </p:nvSpPr>
        <p:spPr>
          <a:xfrm>
            <a:off x="1714076" y="1729330"/>
            <a:ext cx="8636601" cy="2031325"/>
          </a:xfrm>
          <a:prstGeom prst="rect">
            <a:avLst/>
          </a:prstGeom>
          <a:noFill/>
        </p:spPr>
        <p:txBody>
          <a:bodyPr wrap="square" rtlCol="0">
            <a:spAutoFit/>
          </a:bodyPr>
          <a:lstStyle/>
          <a:p>
            <a:endParaRPr lang="en-US" altLang="zh-CN" b="0" dirty="0">
              <a:solidFill>
                <a:srgbClr val="CCCCCC"/>
              </a:solidFill>
              <a:effectLst/>
              <a:latin typeface="Consolas" panose="020B0609020204030204" pitchFamily="49" charset="0"/>
            </a:endParaRPr>
          </a:p>
          <a:p>
            <a:r>
              <a:rPr lang="zh-CN" altLang="en-US" sz="2400" b="0" dirty="0">
                <a:solidFill>
                  <a:srgbClr val="CCCCCC"/>
                </a:solidFill>
                <a:effectLst/>
                <a:latin typeface="Consolas" panose="020B0609020204030204" pitchFamily="49" charset="0"/>
              </a:rPr>
              <a:t>我们的模型训练基于</a:t>
            </a:r>
            <a:r>
              <a:rPr lang="en-US" altLang="zh-CN" sz="2400" b="0" dirty="0" err="1">
                <a:solidFill>
                  <a:srgbClr val="CCCCCC"/>
                </a:solidFill>
                <a:effectLst/>
                <a:latin typeface="Consolas" panose="020B0609020204030204" pitchFamily="49" charset="0"/>
              </a:rPr>
              <a:t>BikePerson</a:t>
            </a:r>
            <a:r>
              <a:rPr lang="zh-CN" altLang="en-US" sz="2400" b="0" dirty="0">
                <a:solidFill>
                  <a:srgbClr val="CCCCCC"/>
                </a:solidFill>
                <a:effectLst/>
                <a:latin typeface="Consolas" panose="020B0609020204030204" pitchFamily="49" charset="0"/>
              </a:rPr>
              <a:t>模型：</a:t>
            </a:r>
            <a:endParaRPr lang="en-US" altLang="zh-CN" sz="2400" b="0" dirty="0">
              <a:solidFill>
                <a:srgbClr val="CCCCCC"/>
              </a:solidFill>
              <a:effectLst/>
              <a:latin typeface="Consolas" panose="020B0609020204030204" pitchFamily="49" charset="0"/>
            </a:endParaRPr>
          </a:p>
          <a:p>
            <a:r>
              <a:rPr lang="en-US" altLang="zh-CN" sz="2400" dirty="0">
                <a:solidFill>
                  <a:srgbClr val="CCCCCC"/>
                </a:solidFill>
                <a:latin typeface="Consolas" panose="020B0609020204030204" pitchFamily="49" charset="0"/>
              </a:rPr>
              <a:t>- </a:t>
            </a:r>
            <a:r>
              <a:rPr lang="zh-CN" altLang="en-US" sz="2400" dirty="0">
                <a:solidFill>
                  <a:srgbClr val="CCCCCC"/>
                </a:solidFill>
                <a:latin typeface="Consolas" panose="020B0609020204030204" pitchFamily="49" charset="0"/>
              </a:rPr>
              <a:t>真实监控场景下的自行车数据集</a:t>
            </a:r>
            <a:endParaRPr lang="en-US" altLang="zh-CN" sz="2400" dirty="0">
              <a:solidFill>
                <a:srgbClr val="CCCCCC"/>
              </a:solidFill>
              <a:latin typeface="Consolas" panose="020B0609020204030204" pitchFamily="49" charset="0"/>
            </a:endParaRPr>
          </a:p>
          <a:p>
            <a:r>
              <a:rPr lang="en-US" altLang="zh-CN" sz="2400" b="0" dirty="0">
                <a:solidFill>
                  <a:srgbClr val="CCCCCC"/>
                </a:solidFill>
                <a:effectLst/>
                <a:latin typeface="Consolas" panose="020B0609020204030204" pitchFamily="49" charset="0"/>
              </a:rPr>
              <a:t>- </a:t>
            </a:r>
            <a:r>
              <a:rPr lang="zh-CN" altLang="en-US" sz="2400" b="0" dirty="0">
                <a:solidFill>
                  <a:srgbClr val="CCCCCC"/>
                </a:solidFill>
                <a:effectLst/>
                <a:latin typeface="Consolas" panose="020B0609020204030204" pitchFamily="49" charset="0"/>
              </a:rPr>
              <a:t>包含</a:t>
            </a:r>
            <a:r>
              <a:rPr lang="en-US" altLang="zh-CN" sz="2400" b="0" dirty="0">
                <a:solidFill>
                  <a:srgbClr val="CCCCCC"/>
                </a:solidFill>
                <a:effectLst/>
                <a:latin typeface="Consolas" panose="020B0609020204030204" pitchFamily="49" charset="0"/>
              </a:rPr>
              <a:t>3322</a:t>
            </a:r>
            <a:r>
              <a:rPr lang="zh-CN" altLang="en-US" sz="2400" b="0" dirty="0">
                <a:solidFill>
                  <a:srgbClr val="CCCCCC"/>
                </a:solidFill>
                <a:effectLst/>
                <a:latin typeface="Consolas" panose="020B0609020204030204" pitchFamily="49" charset="0"/>
              </a:rPr>
              <a:t>辆自行车，每辆自行车均有不同摄像头下的影像</a:t>
            </a:r>
            <a:endParaRPr lang="en-US" altLang="zh-CN" sz="2400" b="0" dirty="0">
              <a:solidFill>
                <a:srgbClr val="CCCCCC"/>
              </a:solidFill>
              <a:effectLst/>
              <a:latin typeface="Consolas" panose="020B0609020204030204" pitchFamily="49" charset="0"/>
            </a:endParaRPr>
          </a:p>
          <a:p>
            <a:endParaRPr lang="en-US" altLang="zh-CN" b="0" dirty="0">
              <a:solidFill>
                <a:srgbClr val="CCCCCC"/>
              </a:solidFill>
              <a:effectLst/>
              <a:latin typeface="Consolas" panose="020B0609020204030204" pitchFamily="49" charset="0"/>
            </a:endParaRPr>
          </a:p>
          <a:p>
            <a:endParaRPr lang="zh-CN" altLang="en-US" b="0" dirty="0">
              <a:solidFill>
                <a:srgbClr val="CCCCCC"/>
              </a:solidFill>
              <a:effectLst/>
              <a:latin typeface="Consolas" panose="020B0609020204030204" pitchFamily="49" charset="0"/>
            </a:endParaRPr>
          </a:p>
        </p:txBody>
      </p:sp>
      <p:sp>
        <p:nvSpPr>
          <p:cNvPr id="3" name="文本框 2">
            <a:extLst>
              <a:ext uri="{FF2B5EF4-FFF2-40B4-BE49-F238E27FC236}">
                <a16:creationId xmlns:a16="http://schemas.microsoft.com/office/drawing/2014/main" id="{8BFC06CB-4F03-7E52-33FC-5690688AE4B1}"/>
              </a:ext>
            </a:extLst>
          </p:cNvPr>
          <p:cNvSpPr txBox="1"/>
          <p:nvPr/>
        </p:nvSpPr>
        <p:spPr>
          <a:xfrm>
            <a:off x="1559139" y="5627548"/>
            <a:ext cx="8946473" cy="923330"/>
          </a:xfrm>
          <a:prstGeom prst="rect">
            <a:avLst/>
          </a:prstGeom>
          <a:noFill/>
        </p:spPr>
        <p:txBody>
          <a:bodyPr wrap="square">
            <a:spAutoFit/>
          </a:bodyPr>
          <a:lstStyle/>
          <a:p>
            <a:r>
              <a:rPr lang="en-US" altLang="zh-CN" dirty="0">
                <a:solidFill>
                  <a:schemeClr val="bg1"/>
                </a:solidFill>
              </a:rPr>
              <a:t>Yuan, Yuan, et al. “Bike-Person Re-Identification: A Benchmark and a Comprehensive Evaluation.” IEEE Access, vol. 6, Institute of Electrical and Electronics Engineers, Jan. 2018, pp. 56059–68. https://doi.org/10.1109/access.2018.2872804.</a:t>
            </a:r>
            <a:endParaRPr lang="zh-CN" altLang="en-US" dirty="0">
              <a:solidFill>
                <a:schemeClr val="bg1"/>
              </a:solidFill>
            </a:endParaRPr>
          </a:p>
        </p:txBody>
      </p:sp>
      <p:pic>
        <p:nvPicPr>
          <p:cNvPr id="8" name="图片 7">
            <a:extLst>
              <a:ext uri="{FF2B5EF4-FFF2-40B4-BE49-F238E27FC236}">
                <a16:creationId xmlns:a16="http://schemas.microsoft.com/office/drawing/2014/main" id="{FEA151C1-5104-4F97-96A6-EB0F6E6F239C}"/>
              </a:ext>
            </a:extLst>
          </p:cNvPr>
          <p:cNvPicPr>
            <a:picLocks noChangeAspect="1"/>
          </p:cNvPicPr>
          <p:nvPr/>
        </p:nvPicPr>
        <p:blipFill>
          <a:blip r:embed="rId5"/>
          <a:stretch>
            <a:fillRect/>
          </a:stretch>
        </p:blipFill>
        <p:spPr>
          <a:xfrm>
            <a:off x="958788" y="3665387"/>
            <a:ext cx="10147176" cy="1809750"/>
          </a:xfrm>
          <a:prstGeom prst="rect">
            <a:avLst/>
          </a:prstGeom>
        </p:spPr>
      </p:pic>
    </p:spTree>
    <p:extLst>
      <p:ext uri="{BB962C8B-B14F-4D97-AF65-F5344CB8AC3E}">
        <p14:creationId xmlns:p14="http://schemas.microsoft.com/office/powerpoint/2010/main" val="28271217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重识别管线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QQ图片20231013085824"/>
          <p:cNvPicPr>
            <a:picLocks noChangeAspect="1"/>
          </p:cNvPicPr>
          <p:nvPr>
            <p:custDataLst>
              <p:tags r:id="rId1"/>
            </p:custDataLst>
          </p:nvPr>
        </p:nvPicPr>
        <p:blipFill>
          <a:blip r:embed="rId3"/>
          <a:srcRect l="12491" t="16161" r="7241" b="6904"/>
          <a:stretch>
            <a:fillRect/>
          </a:stretch>
        </p:blipFill>
        <p:spPr>
          <a:xfrm>
            <a:off x="2352040" y="54610"/>
            <a:ext cx="1697355" cy="1139190"/>
          </a:xfrm>
          <a:prstGeom prst="roundRect">
            <a:avLst/>
          </a:prstGeom>
        </p:spPr>
      </p:pic>
      <p:pic>
        <p:nvPicPr>
          <p:cNvPr id="3" name="图片 2">
            <a:extLst>
              <a:ext uri="{FF2B5EF4-FFF2-40B4-BE49-F238E27FC236}">
                <a16:creationId xmlns:a16="http://schemas.microsoft.com/office/drawing/2014/main" id="{A9E3942A-628A-2401-D124-FC01C124D0CC}"/>
              </a:ext>
            </a:extLst>
          </p:cNvPr>
          <p:cNvPicPr>
            <a:picLocks noChangeAspect="1"/>
          </p:cNvPicPr>
          <p:nvPr/>
        </p:nvPicPr>
        <p:blipFill>
          <a:blip r:embed="rId4"/>
          <a:stretch>
            <a:fillRect/>
          </a:stretch>
        </p:blipFill>
        <p:spPr>
          <a:xfrm>
            <a:off x="1448432" y="1877554"/>
            <a:ext cx="8636602" cy="1200253"/>
          </a:xfrm>
          <a:prstGeom prst="rect">
            <a:avLst/>
          </a:prstGeom>
        </p:spPr>
      </p:pic>
      <p:sp>
        <p:nvSpPr>
          <p:cNvPr id="6" name="文本框 5">
            <a:extLst>
              <a:ext uri="{FF2B5EF4-FFF2-40B4-BE49-F238E27FC236}">
                <a16:creationId xmlns:a16="http://schemas.microsoft.com/office/drawing/2014/main" id="{5F6B7868-1FFA-8D36-F0BE-A4A5FDDC8228}"/>
              </a:ext>
            </a:extLst>
          </p:cNvPr>
          <p:cNvSpPr txBox="1"/>
          <p:nvPr/>
        </p:nvSpPr>
        <p:spPr>
          <a:xfrm>
            <a:off x="1207365" y="1363692"/>
            <a:ext cx="8877669" cy="4801314"/>
          </a:xfrm>
          <a:prstGeom prst="rect">
            <a:avLst/>
          </a:prstGeom>
          <a:noFill/>
        </p:spPr>
        <p:txBody>
          <a:bodyPr wrap="square" rtlCol="0">
            <a:spAutoFit/>
          </a:bodyPr>
          <a:lstStyle/>
          <a:p>
            <a:r>
              <a:rPr lang="zh-CN" altLang="en-US" sz="2400" b="0" dirty="0">
                <a:solidFill>
                  <a:srgbClr val="CCCCCC"/>
                </a:solidFill>
                <a:effectLst/>
                <a:latin typeface="Consolas" panose="020B0609020204030204" pitchFamily="49" charset="0"/>
              </a:rPr>
              <a:t>我们的模型在测试集上的表现如下：</a:t>
            </a:r>
            <a:endParaRPr lang="en-US" altLang="zh-CN" sz="2400" b="0" dirty="0">
              <a:solidFill>
                <a:srgbClr val="CCCCCC"/>
              </a:solidFill>
              <a:effectLst/>
              <a:latin typeface="Consolas" panose="020B0609020204030204" pitchFamily="49" charset="0"/>
            </a:endParaRPr>
          </a:p>
          <a:p>
            <a:endParaRPr lang="zh-CN" altLang="en-US" sz="2400" b="0" dirty="0">
              <a:solidFill>
                <a:srgbClr val="CCCCCC"/>
              </a:solidFill>
              <a:effectLst/>
              <a:latin typeface="Consolas" panose="020B0609020204030204" pitchFamily="49" charset="0"/>
            </a:endParaRPr>
          </a:p>
          <a:p>
            <a:endParaRPr lang="en-US" altLang="zh-CN" b="0" dirty="0">
              <a:solidFill>
                <a:srgbClr val="CCCCCC"/>
              </a:solidFill>
              <a:effectLst/>
              <a:latin typeface="Consolas" panose="020B0609020204030204" pitchFamily="49" charset="0"/>
            </a:endParaRPr>
          </a:p>
          <a:p>
            <a:endParaRPr lang="en-US" altLang="zh-CN" dirty="0">
              <a:solidFill>
                <a:srgbClr val="CCCCCC"/>
              </a:solidFill>
              <a:latin typeface="Consolas" panose="020B0609020204030204" pitchFamily="49" charset="0"/>
            </a:endParaRPr>
          </a:p>
          <a:p>
            <a:endParaRPr lang="en-US" altLang="zh-CN" b="0" dirty="0">
              <a:solidFill>
                <a:srgbClr val="CCCCCC"/>
              </a:solidFill>
              <a:effectLst/>
              <a:latin typeface="Consolas" panose="020B0609020204030204" pitchFamily="49" charset="0"/>
            </a:endParaRPr>
          </a:p>
          <a:p>
            <a:endParaRPr lang="en-US" altLang="zh-CN" dirty="0">
              <a:solidFill>
                <a:srgbClr val="CCCCCC"/>
              </a:solidFill>
              <a:latin typeface="Consolas" panose="020B0609020204030204" pitchFamily="49" charset="0"/>
            </a:endParaRPr>
          </a:p>
          <a:p>
            <a:r>
              <a:rPr lang="zh-CN" altLang="en-US" sz="2400" dirty="0">
                <a:solidFill>
                  <a:srgbClr val="CCCCCC"/>
                </a:solidFill>
                <a:latin typeface="Consolas" panose="020B0609020204030204" pitchFamily="49" charset="0"/>
              </a:rPr>
              <a:t>可以看到，用户在查询时有</a:t>
            </a:r>
            <a:r>
              <a:rPr lang="en-US" altLang="zh-CN" sz="2400" dirty="0">
                <a:solidFill>
                  <a:srgbClr val="CCCCCC"/>
                </a:solidFill>
                <a:latin typeface="Consolas" panose="020B0609020204030204" pitchFamily="49" charset="0"/>
              </a:rPr>
              <a:t>56.25%</a:t>
            </a:r>
            <a:r>
              <a:rPr lang="zh-CN" altLang="en-US" sz="2400" dirty="0">
                <a:solidFill>
                  <a:srgbClr val="CCCCCC"/>
                </a:solidFill>
                <a:latin typeface="Consolas" panose="020B0609020204030204" pitchFamily="49" charset="0"/>
              </a:rPr>
              <a:t>的概率可以在返回的第一张图片中找到自己查询的自行车，有</a:t>
            </a:r>
            <a:r>
              <a:rPr lang="en-US" altLang="zh-CN" sz="2400" dirty="0">
                <a:solidFill>
                  <a:srgbClr val="CCCCCC"/>
                </a:solidFill>
                <a:latin typeface="Consolas" panose="020B0609020204030204" pitchFamily="49" charset="0"/>
              </a:rPr>
              <a:t>79.53%</a:t>
            </a:r>
            <a:r>
              <a:rPr lang="zh-CN" altLang="en-US" sz="2400" dirty="0">
                <a:solidFill>
                  <a:srgbClr val="CCCCCC"/>
                </a:solidFill>
                <a:latin typeface="Consolas" panose="020B0609020204030204" pitchFamily="49" charset="0"/>
              </a:rPr>
              <a:t>的概率可以在返回的前</a:t>
            </a:r>
            <a:r>
              <a:rPr lang="en-US" altLang="zh-CN" sz="2400" dirty="0">
                <a:solidFill>
                  <a:srgbClr val="CCCCCC"/>
                </a:solidFill>
                <a:latin typeface="Consolas" panose="020B0609020204030204" pitchFamily="49" charset="0"/>
              </a:rPr>
              <a:t>10</a:t>
            </a:r>
            <a:r>
              <a:rPr lang="zh-CN" altLang="en-US" sz="2400" dirty="0">
                <a:solidFill>
                  <a:srgbClr val="CCCCCC"/>
                </a:solidFill>
                <a:latin typeface="Consolas" panose="020B0609020204030204" pitchFamily="49" charset="0"/>
              </a:rPr>
              <a:t>张图片中找到自己的自行车，这样的精度符合我们的项目需求。</a:t>
            </a:r>
            <a:endParaRPr lang="en-US" altLang="zh-CN" sz="2400" dirty="0">
              <a:solidFill>
                <a:srgbClr val="CCCCCC"/>
              </a:solidFill>
              <a:latin typeface="Consolas" panose="020B0609020204030204" pitchFamily="49" charset="0"/>
            </a:endParaRPr>
          </a:p>
          <a:p>
            <a:endParaRPr lang="en-US" altLang="zh-CN" sz="2400" dirty="0">
              <a:solidFill>
                <a:srgbClr val="CCCCCC"/>
              </a:solidFill>
              <a:latin typeface="Consolas" panose="020B0609020204030204" pitchFamily="49" charset="0"/>
            </a:endParaRPr>
          </a:p>
          <a:p>
            <a:r>
              <a:rPr lang="en-US" altLang="zh-CN" sz="2400" b="0" dirty="0">
                <a:solidFill>
                  <a:srgbClr val="CCCCCC"/>
                </a:solidFill>
                <a:effectLst/>
                <a:latin typeface="Consolas" panose="020B0609020204030204" pitchFamily="49" charset="0"/>
              </a:rPr>
              <a:t>Re-ID</a:t>
            </a:r>
            <a:r>
              <a:rPr lang="zh-CN" altLang="en-US" sz="2400" b="0" dirty="0">
                <a:solidFill>
                  <a:srgbClr val="CCCCCC"/>
                </a:solidFill>
                <a:effectLst/>
                <a:latin typeface="Consolas" panose="020B0609020204030204" pitchFamily="49" charset="0"/>
              </a:rPr>
              <a:t>模型获取一个对象的</a:t>
            </a:r>
            <a:r>
              <a:rPr lang="en-US" altLang="zh-CN" sz="2400" b="0" dirty="0">
                <a:solidFill>
                  <a:srgbClr val="CCCCCC"/>
                </a:solidFill>
                <a:effectLst/>
                <a:latin typeface="Consolas" panose="020B0609020204030204" pitchFamily="49" charset="0"/>
              </a:rPr>
              <a:t>embedding</a:t>
            </a:r>
            <a:r>
              <a:rPr lang="zh-CN" altLang="en-US" sz="2400" b="0" dirty="0">
                <a:solidFill>
                  <a:srgbClr val="CCCCCC"/>
                </a:solidFill>
                <a:effectLst/>
                <a:latin typeface="Consolas" panose="020B0609020204030204" pitchFamily="49" charset="0"/>
              </a:rPr>
              <a:t>耗时</a:t>
            </a:r>
            <a:r>
              <a:rPr lang="en-US" altLang="zh-CN" sz="2400" b="0" dirty="0">
                <a:solidFill>
                  <a:srgbClr val="CCCCCC"/>
                </a:solidFill>
                <a:effectLst/>
                <a:latin typeface="Consolas" panose="020B0609020204030204" pitchFamily="49" charset="0"/>
              </a:rPr>
              <a:t>0.024s</a:t>
            </a:r>
            <a:r>
              <a:rPr lang="zh-CN" altLang="en-US" sz="2400" b="0" dirty="0">
                <a:solidFill>
                  <a:srgbClr val="CCCCCC"/>
                </a:solidFill>
                <a:effectLst/>
                <a:latin typeface="Consolas" panose="020B0609020204030204" pitchFamily="49" charset="0"/>
              </a:rPr>
              <a:t>（图像大小不影响结果，因为其大小会被标准化）</a:t>
            </a:r>
          </a:p>
          <a:p>
            <a:endParaRPr lang="zh-CN" altLang="en-US" sz="2400" dirty="0">
              <a:solidFill>
                <a:srgbClr val="CCCCCC"/>
              </a:solidFill>
              <a:latin typeface="Consolas" panose="020B0609020204030204" pitchFamily="49" charset="0"/>
            </a:endParaRPr>
          </a:p>
          <a:p>
            <a:endParaRPr lang="zh-CN" altLang="en-US" b="0" dirty="0">
              <a:solidFill>
                <a:srgbClr val="CCCCCC"/>
              </a:solidFill>
              <a:effectLst/>
              <a:latin typeface="Consolas" panose="020B0609020204030204" pitchFamily="49" charset="0"/>
            </a:endParaRPr>
          </a:p>
        </p:txBody>
      </p:sp>
      <p:sp>
        <p:nvSpPr>
          <p:cNvPr id="2" name="文本框 1">
            <a:extLst>
              <a:ext uri="{FF2B5EF4-FFF2-40B4-BE49-F238E27FC236}">
                <a16:creationId xmlns:a16="http://schemas.microsoft.com/office/drawing/2014/main" id="{EF8103FC-68BB-ED52-869C-F151FD5829F4}"/>
              </a:ext>
            </a:extLst>
          </p:cNvPr>
          <p:cNvSpPr txBox="1"/>
          <p:nvPr/>
        </p:nvSpPr>
        <p:spPr>
          <a:xfrm>
            <a:off x="1018718" y="5541258"/>
            <a:ext cx="9820918" cy="830997"/>
          </a:xfrm>
          <a:prstGeom prst="rect">
            <a:avLst/>
          </a:prstGeom>
          <a:noFill/>
        </p:spPr>
        <p:txBody>
          <a:bodyPr wrap="square" rtlCol="0">
            <a:spAutoFit/>
          </a:bodyPr>
          <a:lstStyle/>
          <a:p>
            <a:r>
              <a:rPr lang="zh-CN" altLang="en-US" sz="1600" dirty="0">
                <a:solidFill>
                  <a:schemeClr val="bg1"/>
                </a:solidFill>
              </a:rPr>
              <a:t>注：模型在</a:t>
            </a:r>
            <a:r>
              <a:rPr lang="en-US" altLang="zh-CN" sz="1600" dirty="0" err="1">
                <a:solidFill>
                  <a:schemeClr val="bg1"/>
                </a:solidFill>
              </a:rPr>
              <a:t>BikePerson</a:t>
            </a:r>
            <a:r>
              <a:rPr lang="zh-CN" altLang="en-US" sz="1600" dirty="0">
                <a:solidFill>
                  <a:schemeClr val="bg1"/>
                </a:solidFill>
              </a:rPr>
              <a:t>数据集上的一半自行车数据（</a:t>
            </a:r>
            <a:r>
              <a:rPr lang="en-US" altLang="zh-CN" sz="1600" dirty="0">
                <a:solidFill>
                  <a:schemeClr val="bg1"/>
                </a:solidFill>
              </a:rPr>
              <a:t>1670</a:t>
            </a:r>
            <a:r>
              <a:rPr lang="zh-CN" altLang="en-US" sz="1600" dirty="0">
                <a:solidFill>
                  <a:schemeClr val="bg1"/>
                </a:solidFill>
              </a:rPr>
              <a:t>辆自行车，</a:t>
            </a:r>
            <a:r>
              <a:rPr lang="en-US" altLang="zh-CN" sz="1600" dirty="0">
                <a:solidFill>
                  <a:schemeClr val="bg1"/>
                </a:solidFill>
              </a:rPr>
              <a:t>33382</a:t>
            </a:r>
            <a:r>
              <a:rPr lang="zh-CN" altLang="en-US" sz="1600" dirty="0">
                <a:solidFill>
                  <a:schemeClr val="bg1"/>
                </a:solidFill>
              </a:rPr>
              <a:t>张图片）进行训练，并在另一半自行车数据（</a:t>
            </a:r>
            <a:r>
              <a:rPr lang="en-US" altLang="zh-CN" sz="1600" dirty="0">
                <a:solidFill>
                  <a:schemeClr val="bg1"/>
                </a:solidFill>
              </a:rPr>
              <a:t>1652</a:t>
            </a:r>
            <a:r>
              <a:rPr lang="zh-CN" altLang="en-US" sz="1600" dirty="0">
                <a:solidFill>
                  <a:schemeClr val="bg1"/>
                </a:solidFill>
              </a:rPr>
              <a:t>辆自行车，</a:t>
            </a:r>
            <a:r>
              <a:rPr lang="en-US" altLang="zh-CN" sz="1600" dirty="0">
                <a:solidFill>
                  <a:schemeClr val="bg1"/>
                </a:solidFill>
              </a:rPr>
              <a:t>33032</a:t>
            </a:r>
            <a:r>
              <a:rPr lang="zh-CN" altLang="en-US" sz="1600" dirty="0">
                <a:solidFill>
                  <a:schemeClr val="bg1"/>
                </a:solidFill>
              </a:rPr>
              <a:t>张图片）上进行测试。测试集中的每辆自行车都不在训练集中。</a:t>
            </a:r>
          </a:p>
          <a:p>
            <a:r>
              <a:rPr lang="zh-CN" altLang="en-US" sz="1600" dirty="0">
                <a:solidFill>
                  <a:schemeClr val="bg1"/>
                </a:solidFill>
              </a:rPr>
              <a:t>测试集中每辆自行车在其中一个摄像头下的图片作为</a:t>
            </a:r>
            <a:r>
              <a:rPr lang="en-US" altLang="zh-CN" sz="1600" dirty="0">
                <a:solidFill>
                  <a:schemeClr val="bg1"/>
                </a:solidFill>
              </a:rPr>
              <a:t>query</a:t>
            </a:r>
            <a:r>
              <a:rPr lang="zh-CN" altLang="en-US" sz="1600" dirty="0">
                <a:solidFill>
                  <a:schemeClr val="bg1"/>
                </a:solidFill>
              </a:rPr>
              <a:t>集，其余摄像头下的图片作为</a:t>
            </a:r>
            <a:r>
              <a:rPr lang="en-US" altLang="zh-CN" sz="1600" dirty="0">
                <a:solidFill>
                  <a:schemeClr val="bg1"/>
                </a:solidFill>
              </a:rPr>
              <a:t>gallery</a:t>
            </a:r>
            <a:r>
              <a:rPr lang="zh-CN" altLang="en-US" sz="1600" dirty="0">
                <a:solidFill>
                  <a:schemeClr val="bg1"/>
                </a:solidFill>
              </a:rPr>
              <a:t>集。</a:t>
            </a:r>
          </a:p>
        </p:txBody>
      </p:sp>
    </p:spTree>
    <p:extLst>
      <p:ext uri="{BB962C8B-B14F-4D97-AF65-F5344CB8AC3E}">
        <p14:creationId xmlns:p14="http://schemas.microsoft.com/office/powerpoint/2010/main" val="232088105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数据库管线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1653583" y="5824855"/>
            <a:ext cx="8550275" cy="448310"/>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603295" y="5824855"/>
            <a:ext cx="6985407" cy="448310"/>
          </a:xfrm>
          <a:prstGeom prst="rect">
            <a:avLst/>
          </a:prstGeom>
          <a:noFill/>
        </p:spPr>
        <p:txBody>
          <a:bodyPr wrap="square" rtlCol="0">
            <a:noAutofit/>
          </a:bodyPr>
          <a:lstStyle/>
          <a:p>
            <a:r>
              <a:rPr lang="zh-CN" altLang="en-US" sz="1800" dirty="0">
                <a:solidFill>
                  <a:schemeClr val="bg1"/>
                </a:solidFill>
                <a:latin typeface="+mj-ea"/>
                <a:ea typeface="+mj-ea"/>
                <a:cs typeface="+mj-ea"/>
              </a:rPr>
              <a:t>针对海量自行车特征向量，进行相似度检索，找到自行车的</a:t>
            </a:r>
            <a:r>
              <a:rPr lang="en-US" altLang="zh-CN" sz="1800" dirty="0">
                <a:solidFill>
                  <a:schemeClr val="bg1"/>
                </a:solidFill>
                <a:latin typeface="+mj-ea"/>
                <a:ea typeface="+mj-ea"/>
                <a:cs typeface="+mj-ea"/>
              </a:rPr>
              <a:t>id</a:t>
            </a:r>
            <a:endParaRPr lang="zh-CN" altLang="en-US" sz="1800" dirty="0">
              <a:solidFill>
                <a:schemeClr val="bg1"/>
              </a:solidFill>
              <a:latin typeface="+mj-ea"/>
              <a:ea typeface="+mj-ea"/>
              <a:cs typeface="+mj-ea"/>
            </a:endParaRPr>
          </a:p>
        </p:txBody>
      </p:sp>
      <p:pic>
        <p:nvPicPr>
          <p:cNvPr id="9" name="图片 8" descr="QQ截图20231014104521"/>
          <p:cNvPicPr>
            <a:picLocks noChangeAspect="1"/>
          </p:cNvPicPr>
          <p:nvPr>
            <p:custDataLst>
              <p:tags r:id="rId2"/>
            </p:custDataLst>
          </p:nvPr>
        </p:nvPicPr>
        <p:blipFill>
          <a:blip r:embed="rId4"/>
          <a:srcRect l="7210" t="11051" b="8805"/>
          <a:stretch>
            <a:fillRect/>
          </a:stretch>
        </p:blipFill>
        <p:spPr>
          <a:xfrm>
            <a:off x="2352675" y="350520"/>
            <a:ext cx="1581785" cy="595630"/>
          </a:xfrm>
          <a:prstGeom prst="rect">
            <a:avLst/>
          </a:prstGeom>
        </p:spPr>
      </p:pic>
      <p:pic>
        <p:nvPicPr>
          <p:cNvPr id="11" name="图片 10" descr="milvus"/>
          <p:cNvPicPr>
            <a:picLocks noChangeAspect="1"/>
          </p:cNvPicPr>
          <p:nvPr/>
        </p:nvPicPr>
        <p:blipFill>
          <a:blip r:embed="rId5"/>
          <a:stretch>
            <a:fillRect/>
          </a:stretch>
        </p:blipFill>
        <p:spPr>
          <a:xfrm>
            <a:off x="2144669" y="2637176"/>
            <a:ext cx="7902661" cy="2939497"/>
          </a:xfrm>
          <a:prstGeom prst="rect">
            <a:avLst/>
          </a:prstGeom>
        </p:spPr>
      </p:pic>
      <p:sp>
        <p:nvSpPr>
          <p:cNvPr id="12" name="文本框 11"/>
          <p:cNvSpPr txBox="1"/>
          <p:nvPr/>
        </p:nvSpPr>
        <p:spPr>
          <a:xfrm>
            <a:off x="1303481" y="1143743"/>
            <a:ext cx="9953403" cy="1287839"/>
          </a:xfrm>
          <a:prstGeom prst="rect">
            <a:avLst/>
          </a:prstGeom>
          <a:noFill/>
        </p:spPr>
        <p:txBody>
          <a:bodyPr wrap="square" rtlCol="0">
            <a:noAutofit/>
          </a:bodyPr>
          <a:lstStyle/>
          <a:p>
            <a:pPr algn="l"/>
            <a:r>
              <a:rPr lang="zh-CN" altLang="en-US" sz="2000" dirty="0">
                <a:solidFill>
                  <a:schemeClr val="bg1"/>
                </a:solidFill>
              </a:rPr>
              <a:t>高性能：性能高超，</a:t>
            </a:r>
            <a:r>
              <a:rPr lang="zh-CN" altLang="en-US" sz="2000" dirty="0">
                <a:solidFill>
                  <a:schemeClr val="bg1"/>
                </a:solidFill>
                <a:sym typeface="+mn-ea"/>
              </a:rPr>
              <a:t>完成万亿条向量数据搜索的平均延迟以毫秒计</a:t>
            </a:r>
            <a:endParaRPr lang="zh-CN" altLang="en-US" sz="2000" dirty="0">
              <a:solidFill>
                <a:schemeClr val="bg1"/>
              </a:solidFill>
            </a:endParaRPr>
          </a:p>
          <a:p>
            <a:pPr algn="l"/>
            <a:r>
              <a:rPr lang="zh-CN" altLang="en-US" sz="2000" dirty="0">
                <a:solidFill>
                  <a:schemeClr val="bg1"/>
                </a:solidFill>
              </a:rPr>
              <a:t>高可用、高可靠：Milvus 是云原生的向量数据库，支持分布式部署，具有高容错容灾能力</a:t>
            </a:r>
          </a:p>
          <a:p>
            <a:pPr algn="l"/>
            <a:r>
              <a:rPr lang="zh-CN" altLang="en-US" sz="2000" dirty="0">
                <a:solidFill>
                  <a:schemeClr val="bg1"/>
                </a:solidFill>
              </a:rPr>
              <a:t>高可扩展性：增量数据摄取、标量向量混合查询、time travel 等 </a:t>
            </a:r>
          </a:p>
          <a:p>
            <a:endParaRPr lang="zh-CN" altLang="en-US" dirty="0">
              <a:solidFill>
                <a:schemeClr val="bg1"/>
              </a:solidFill>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数据库管线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1734882" y="4456590"/>
            <a:ext cx="8550275" cy="1225119"/>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89242" y="4538918"/>
            <a:ext cx="7041553" cy="1617676"/>
          </a:xfrm>
          <a:prstGeom prst="rect">
            <a:avLst/>
          </a:prstGeom>
          <a:noFill/>
        </p:spPr>
        <p:txBody>
          <a:bodyPr wrap="square" rtlCol="0">
            <a:noAutofit/>
          </a:bodyPr>
          <a:lstStyle/>
          <a:p>
            <a:pPr>
              <a:lnSpc>
                <a:spcPct val="120000"/>
              </a:lnSpc>
            </a:pPr>
            <a:r>
              <a:rPr lang="zh-CN" altLang="en-US" sz="2400" dirty="0">
                <a:solidFill>
                  <a:schemeClr val="bg1"/>
                </a:solidFill>
                <a:latin typeface="-apple-system"/>
                <a:sym typeface="+mn-ea"/>
              </a:rPr>
              <a:t>使用</a:t>
            </a:r>
            <a:r>
              <a:rPr lang="en-US" altLang="zh-CN" sz="2400" dirty="0">
                <a:solidFill>
                  <a:schemeClr val="bg1"/>
                </a:solidFill>
                <a:latin typeface="-apple-system"/>
                <a:sym typeface="+mn-ea"/>
              </a:rPr>
              <a:t>MySQL</a:t>
            </a:r>
            <a:r>
              <a:rPr lang="zh-CN" altLang="en-US" sz="2400" dirty="0">
                <a:solidFill>
                  <a:schemeClr val="bg1"/>
                </a:solidFill>
                <a:latin typeface="-apple-system"/>
                <a:sym typeface="+mn-ea"/>
              </a:rPr>
              <a:t>存储自行车</a:t>
            </a:r>
            <a:r>
              <a:rPr lang="en-US" altLang="zh-CN" sz="2400" dirty="0">
                <a:solidFill>
                  <a:schemeClr val="bg1"/>
                </a:solidFill>
                <a:latin typeface="-apple-system"/>
                <a:sym typeface="+mn-ea"/>
              </a:rPr>
              <a:t>id</a:t>
            </a:r>
            <a:r>
              <a:rPr lang="zh-CN" altLang="en-US" sz="2400" dirty="0">
                <a:solidFill>
                  <a:schemeClr val="bg1"/>
                </a:solidFill>
                <a:latin typeface="-apple-system"/>
                <a:sym typeface="+mn-ea"/>
              </a:rPr>
              <a:t>、监控位置与时间戳等基本信息，用以返回用户查询的自行车的出现记录</a:t>
            </a:r>
            <a:endParaRPr lang="zh-CN" altLang="en-US" sz="2400" dirty="0">
              <a:solidFill>
                <a:schemeClr val="bg1"/>
              </a:solidFill>
              <a:latin typeface="+mj-ea"/>
              <a:ea typeface="+mj-ea"/>
              <a:cs typeface="+mj-ea"/>
            </a:endParaRPr>
          </a:p>
        </p:txBody>
      </p:sp>
      <p:pic>
        <p:nvPicPr>
          <p:cNvPr id="2" name="图片 1" descr="OIP-C"/>
          <p:cNvPicPr>
            <a:picLocks noChangeAspect="1"/>
          </p:cNvPicPr>
          <p:nvPr/>
        </p:nvPicPr>
        <p:blipFill>
          <a:blip r:embed="rId4"/>
          <a:stretch>
            <a:fillRect/>
          </a:stretch>
        </p:blipFill>
        <p:spPr>
          <a:xfrm>
            <a:off x="2315845" y="125095"/>
            <a:ext cx="1962785" cy="869950"/>
          </a:xfrm>
          <a:prstGeom prst="rect">
            <a:avLst/>
          </a:prstGeom>
        </p:spPr>
      </p:pic>
      <p:pic>
        <p:nvPicPr>
          <p:cNvPr id="3" name="图片 2"/>
          <p:cNvPicPr>
            <a:picLocks noChangeAspect="1"/>
          </p:cNvPicPr>
          <p:nvPr>
            <p:custDataLst>
              <p:tags r:id="rId2"/>
            </p:custDataLst>
          </p:nvPr>
        </p:nvPicPr>
        <p:blipFill>
          <a:blip r:embed="rId5"/>
          <a:stretch>
            <a:fillRect/>
          </a:stretch>
        </p:blipFill>
        <p:spPr>
          <a:xfrm>
            <a:off x="1829498" y="1469929"/>
            <a:ext cx="8668462" cy="2511776"/>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8084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数据库管线</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1227455" y="1306770"/>
            <a:ext cx="9550036" cy="4742240"/>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OIP-C"/>
          <p:cNvPicPr>
            <a:picLocks noChangeAspect="1"/>
          </p:cNvPicPr>
          <p:nvPr/>
        </p:nvPicPr>
        <p:blipFill>
          <a:blip r:embed="rId3"/>
          <a:stretch>
            <a:fillRect/>
          </a:stretch>
        </p:blipFill>
        <p:spPr>
          <a:xfrm>
            <a:off x="2315845" y="125095"/>
            <a:ext cx="1962785" cy="869950"/>
          </a:xfrm>
          <a:prstGeom prst="rect">
            <a:avLst/>
          </a:prstGeom>
        </p:spPr>
      </p:pic>
      <p:sp>
        <p:nvSpPr>
          <p:cNvPr id="6" name="文本框 5"/>
          <p:cNvSpPr txBox="1"/>
          <p:nvPr/>
        </p:nvSpPr>
        <p:spPr>
          <a:xfrm>
            <a:off x="1391442" y="1515493"/>
            <a:ext cx="9222062" cy="4154984"/>
          </a:xfrm>
          <a:prstGeom prst="rect">
            <a:avLst/>
          </a:prstGeom>
          <a:noFill/>
        </p:spPr>
        <p:txBody>
          <a:bodyPr wrap="square" rtlCol="0">
            <a:spAutoFit/>
          </a:bodyPr>
          <a:lstStyle/>
          <a:p>
            <a:pPr marL="342900" indent="-342900">
              <a:buAutoNum type="arabicPeriod"/>
            </a:pPr>
            <a:r>
              <a:rPr lang="zh-CN" altLang="en-US" sz="2400" dirty="0">
                <a:solidFill>
                  <a:schemeClr val="bg1"/>
                </a:solidFill>
              </a:rPr>
              <a:t>监控数据插入：</a:t>
            </a:r>
            <a:endParaRPr lang="en-US" altLang="zh-CN" sz="2400" dirty="0">
              <a:solidFill>
                <a:schemeClr val="bg1"/>
              </a:solidFill>
            </a:endParaRPr>
          </a:p>
          <a:p>
            <a:r>
              <a:rPr lang="en-US" altLang="zh-CN" sz="2400" dirty="0">
                <a:solidFill>
                  <a:schemeClr val="bg1"/>
                </a:solidFill>
              </a:rPr>
              <a:t>- </a:t>
            </a:r>
            <a:r>
              <a:rPr lang="zh-CN" altLang="en-US" sz="2400" dirty="0">
                <a:solidFill>
                  <a:schemeClr val="bg1"/>
                </a:solidFill>
              </a:rPr>
              <a:t>自行车特征向量经milvus进行相似度检索查询自行车id</a:t>
            </a:r>
            <a:endParaRPr lang="en-US" altLang="zh-CN" sz="2400" dirty="0">
              <a:solidFill>
                <a:schemeClr val="bg1"/>
              </a:solidFill>
            </a:endParaRPr>
          </a:p>
          <a:p>
            <a:r>
              <a:rPr lang="en-US" altLang="zh-CN" sz="2400" dirty="0">
                <a:solidFill>
                  <a:schemeClr val="bg1"/>
                </a:solidFill>
              </a:rPr>
              <a:t>	- </a:t>
            </a:r>
            <a:r>
              <a:rPr lang="zh-CN" altLang="en-US" sz="2400" dirty="0">
                <a:solidFill>
                  <a:schemeClr val="bg1"/>
                </a:solidFill>
              </a:rPr>
              <a:t>若从未出现此id，则</a:t>
            </a:r>
            <a:r>
              <a:rPr lang="en-US" altLang="zh-CN" sz="2400" dirty="0">
                <a:solidFill>
                  <a:schemeClr val="bg1"/>
                </a:solidFill>
              </a:rPr>
              <a:t>milvus</a:t>
            </a:r>
            <a:r>
              <a:rPr lang="zh-CN" altLang="en-US" sz="2400" dirty="0">
                <a:solidFill>
                  <a:schemeClr val="bg1"/>
                </a:solidFill>
              </a:rPr>
              <a:t>中新增该自行车</a:t>
            </a:r>
            <a:endParaRPr lang="en-US" altLang="zh-CN" sz="2400" dirty="0">
              <a:solidFill>
                <a:schemeClr val="bg1"/>
              </a:solidFill>
            </a:endParaRPr>
          </a:p>
          <a:p>
            <a:r>
              <a:rPr lang="en-US" altLang="zh-CN" sz="2400" dirty="0">
                <a:solidFill>
                  <a:schemeClr val="bg1"/>
                </a:solidFill>
              </a:rPr>
              <a:t>- </a:t>
            </a:r>
            <a:r>
              <a:rPr lang="zh-CN" altLang="en-US" sz="2400" dirty="0">
                <a:solidFill>
                  <a:schemeClr val="bg1"/>
                </a:solidFill>
              </a:rPr>
              <a:t>更新该监控信息插入</a:t>
            </a:r>
            <a:r>
              <a:rPr lang="en-US" altLang="zh-CN" sz="2400" dirty="0">
                <a:solidFill>
                  <a:schemeClr val="bg1"/>
                </a:solidFill>
              </a:rPr>
              <a:t>MySQL</a:t>
            </a:r>
          </a:p>
          <a:p>
            <a:r>
              <a:rPr lang="en-US" altLang="zh-CN" sz="2400" dirty="0">
                <a:solidFill>
                  <a:schemeClr val="bg1"/>
                </a:solidFill>
              </a:rPr>
              <a:t>- </a:t>
            </a:r>
            <a:r>
              <a:rPr lang="zh-CN" altLang="en-US" sz="2400" dirty="0">
                <a:solidFill>
                  <a:schemeClr val="bg1"/>
                </a:solidFill>
              </a:rPr>
              <a:t>插入时会有一定概率（不影响性能）进行老化机制判定，剔除过时数据。</a:t>
            </a:r>
            <a:endParaRPr lang="en-US" altLang="zh-CN" sz="2400" dirty="0">
              <a:solidFill>
                <a:schemeClr val="bg1"/>
              </a:solidFill>
            </a:endParaRPr>
          </a:p>
          <a:p>
            <a:endParaRPr lang="zh-CN" altLang="en-US" sz="2400" dirty="0">
              <a:solidFill>
                <a:schemeClr val="bg1"/>
              </a:solidFill>
            </a:endParaRPr>
          </a:p>
          <a:p>
            <a:r>
              <a:rPr lang="zh-CN" altLang="en-US" sz="2400" dirty="0">
                <a:solidFill>
                  <a:schemeClr val="bg1"/>
                </a:solidFill>
              </a:rPr>
              <a:t>2. 用户查询与删除：</a:t>
            </a:r>
            <a:endParaRPr lang="en-US" altLang="zh-CN" sz="2400" dirty="0">
              <a:solidFill>
                <a:schemeClr val="bg1"/>
              </a:solidFill>
            </a:endParaRPr>
          </a:p>
          <a:p>
            <a:r>
              <a:rPr lang="en-US" altLang="zh-CN" sz="2400" dirty="0">
                <a:solidFill>
                  <a:schemeClr val="bg1"/>
                </a:solidFill>
              </a:rPr>
              <a:t>- </a:t>
            </a:r>
            <a:r>
              <a:rPr lang="zh-CN" altLang="en-US" sz="2400" dirty="0">
                <a:solidFill>
                  <a:schemeClr val="bg1"/>
                </a:solidFill>
              </a:rPr>
              <a:t>对于用户提供的需查询自行车图片，返回top-k个相似度的自行车图片以供参考，进一步显示该辆车的所有历史出现记录，实现被盗自行车的追回。</a:t>
            </a:r>
          </a:p>
        </p:txBody>
      </p:sp>
    </p:spTree>
    <p:extLst>
      <p:ext uri="{BB962C8B-B14F-4D97-AF65-F5344CB8AC3E}">
        <p14:creationId xmlns:p14="http://schemas.microsoft.com/office/powerpoint/2010/main" val="77621517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899605" cy="461665"/>
          </a:xfrm>
          <a:prstGeom prst="rect">
            <a:avLst/>
          </a:prstGeom>
          <a:noFill/>
        </p:spPr>
        <p:txBody>
          <a:bodyPr wrap="none" rtlCol="0">
            <a:spAutoFit/>
          </a:bodyPr>
          <a:lstStyle/>
          <a:p>
            <a:r>
              <a:rPr lang="zh-CN" altLang="en-US" sz="2400" dirty="0">
                <a:solidFill>
                  <a:schemeClr val="bg1"/>
                </a:solidFill>
                <a:latin typeface="宋体" panose="02010600030101010101" pitchFamily="2" charset="-122"/>
                <a:ea typeface="宋体" panose="02010600030101010101" pitchFamily="2" charset="-122"/>
              </a:rPr>
              <a:t>前端</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1436897" y="5474727"/>
            <a:ext cx="9550036" cy="686897"/>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11405" y="5587342"/>
            <a:ext cx="8515166" cy="461665"/>
          </a:xfrm>
          <a:prstGeom prst="rect">
            <a:avLst/>
          </a:prstGeom>
          <a:noFill/>
        </p:spPr>
        <p:txBody>
          <a:bodyPr wrap="square" rtlCol="0">
            <a:spAutoFit/>
          </a:bodyPr>
          <a:lstStyle/>
          <a:p>
            <a:r>
              <a:rPr lang="zh-CN" altLang="en-US" sz="2400" dirty="0">
                <a:solidFill>
                  <a:schemeClr val="bg1"/>
                </a:solidFill>
              </a:rPr>
              <a:t>项目使用面向深度学习场景的</a:t>
            </a:r>
            <a:r>
              <a:rPr lang="en-US" altLang="zh-CN" sz="2400" dirty="0" err="1">
                <a:solidFill>
                  <a:schemeClr val="bg1"/>
                </a:solidFill>
              </a:rPr>
              <a:t>Gradio</a:t>
            </a:r>
            <a:r>
              <a:rPr lang="zh-CN" altLang="en-US" sz="2400" dirty="0">
                <a:solidFill>
                  <a:schemeClr val="bg1"/>
                </a:solidFill>
              </a:rPr>
              <a:t>前端框架提供用户界面</a:t>
            </a:r>
          </a:p>
        </p:txBody>
      </p:sp>
      <p:pic>
        <p:nvPicPr>
          <p:cNvPr id="7" name="图片 6">
            <a:extLst>
              <a:ext uri="{FF2B5EF4-FFF2-40B4-BE49-F238E27FC236}">
                <a16:creationId xmlns:a16="http://schemas.microsoft.com/office/drawing/2014/main" id="{E29114D1-74A3-20CC-854E-382720561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348" y="921608"/>
            <a:ext cx="7379135" cy="4367814"/>
          </a:xfrm>
          <a:prstGeom prst="rect">
            <a:avLst/>
          </a:prstGeom>
        </p:spPr>
      </p:pic>
    </p:spTree>
    <p:extLst>
      <p:ext uri="{BB962C8B-B14F-4D97-AF65-F5344CB8AC3E}">
        <p14:creationId xmlns:p14="http://schemas.microsoft.com/office/powerpoint/2010/main" val="91426918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55" name="矩形 54"/>
          <p:cNvSpPr/>
          <p:nvPr/>
        </p:nvSpPr>
        <p:spPr>
          <a:xfrm>
            <a:off x="0" y="0"/>
            <a:ext cx="12192000" cy="1455576"/>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567885" y="3116424"/>
            <a:ext cx="693997" cy="693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0" y="1698176"/>
            <a:ext cx="463731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539135" y="1698176"/>
            <a:ext cx="4652865"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37314" y="972716"/>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539135" y="972716"/>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431634" y="1455576"/>
            <a:ext cx="1313180" cy="769441"/>
          </a:xfrm>
          <a:prstGeom prst="rect">
            <a:avLst/>
          </a:prstGeom>
          <a:noFill/>
        </p:spPr>
        <p:txBody>
          <a:bodyPr wrap="none" rtlCol="0">
            <a:spAutoFit/>
          </a:bodyPr>
          <a:lstStyle/>
          <a:p>
            <a:r>
              <a:rPr lang="zh-CN" altLang="en-US" sz="4400" dirty="0">
                <a:solidFill>
                  <a:schemeClr val="bg1"/>
                </a:solidFill>
                <a:latin typeface="汉仪中黑S" panose="00020600040101010101" pitchFamily="18" charset="-122"/>
                <a:ea typeface="汉仪中黑S" panose="00020600040101010101" pitchFamily="18" charset="-122"/>
              </a:rPr>
              <a:t>目录</a:t>
            </a:r>
          </a:p>
        </p:txBody>
      </p:sp>
      <p:sp>
        <p:nvSpPr>
          <p:cNvPr id="32" name="椭圆 31"/>
          <p:cNvSpPr/>
          <p:nvPr/>
        </p:nvSpPr>
        <p:spPr>
          <a:xfrm>
            <a:off x="1700981" y="3249520"/>
            <a:ext cx="427807" cy="42780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594621" y="3230506"/>
            <a:ext cx="1997908" cy="521970"/>
          </a:xfrm>
          <a:prstGeom prst="rect">
            <a:avLst/>
          </a:prstGeom>
          <a:noFill/>
        </p:spPr>
        <p:txBody>
          <a:bodyPr wrap="square" rtlCol="0">
            <a:spAutoFit/>
          </a:bodyPr>
          <a:lstStyle/>
          <a:p>
            <a:r>
              <a:rPr lang="zh-CN" altLang="en-US" sz="2800" dirty="0">
                <a:solidFill>
                  <a:schemeClr val="bg1"/>
                </a:solidFill>
                <a:latin typeface="宋体" panose="02010600030101010101" pitchFamily="2" charset="-122"/>
                <a:ea typeface="宋体" panose="02010600030101010101" pitchFamily="2" charset="-122"/>
              </a:rPr>
              <a:t>需求与挑战</a:t>
            </a:r>
          </a:p>
        </p:txBody>
      </p:sp>
      <p:sp>
        <p:nvSpPr>
          <p:cNvPr id="42" name="椭圆 41"/>
          <p:cNvSpPr/>
          <p:nvPr/>
        </p:nvSpPr>
        <p:spPr>
          <a:xfrm>
            <a:off x="7902495" y="3116425"/>
            <a:ext cx="689337" cy="717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033803" y="3249520"/>
            <a:ext cx="424933" cy="442488"/>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935661" y="3230506"/>
            <a:ext cx="1640475" cy="521970"/>
          </a:xfrm>
          <a:prstGeom prst="rect">
            <a:avLst/>
          </a:prstGeom>
          <a:noFill/>
        </p:spPr>
        <p:txBody>
          <a:bodyPr wrap="square" rtlCol="0">
            <a:spAutoFit/>
          </a:bodyPr>
          <a:lstStyle/>
          <a:p>
            <a:r>
              <a:rPr lang="zh-CN" altLang="en-US" sz="2800" dirty="0">
                <a:solidFill>
                  <a:schemeClr val="bg1"/>
                </a:solidFill>
                <a:latin typeface="+mj-ea"/>
                <a:ea typeface="+mj-ea"/>
              </a:rPr>
              <a:t>项目设计</a:t>
            </a:r>
          </a:p>
        </p:txBody>
      </p:sp>
      <p:sp>
        <p:nvSpPr>
          <p:cNvPr id="45" name="椭圆 44"/>
          <p:cNvSpPr/>
          <p:nvPr/>
        </p:nvSpPr>
        <p:spPr>
          <a:xfrm>
            <a:off x="1567885" y="4894197"/>
            <a:ext cx="693997" cy="693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00981" y="5027293"/>
            <a:ext cx="427807" cy="42780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2594610" y="5008245"/>
            <a:ext cx="3108960" cy="521970"/>
          </a:xfrm>
          <a:prstGeom prst="rect">
            <a:avLst/>
          </a:prstGeom>
          <a:noFill/>
        </p:spPr>
        <p:txBody>
          <a:bodyPr wrap="square" rtlCol="0">
            <a:spAutoFit/>
          </a:bodyPr>
          <a:lstStyle/>
          <a:p>
            <a:r>
              <a:rPr lang="zh-CN" altLang="en-US" sz="2800" dirty="0">
                <a:solidFill>
                  <a:schemeClr val="bg1"/>
                </a:solidFill>
                <a:latin typeface="+mn-ea"/>
              </a:rPr>
              <a:t>项目部署与使用</a:t>
            </a:r>
          </a:p>
        </p:txBody>
      </p:sp>
      <p:sp>
        <p:nvSpPr>
          <p:cNvPr id="48" name="椭圆 47"/>
          <p:cNvSpPr/>
          <p:nvPr/>
        </p:nvSpPr>
        <p:spPr>
          <a:xfrm>
            <a:off x="7902495" y="4894198"/>
            <a:ext cx="689337" cy="7178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033803" y="5027293"/>
            <a:ext cx="424933" cy="442488"/>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8935720" y="5008245"/>
            <a:ext cx="2190750" cy="807720"/>
          </a:xfrm>
          <a:prstGeom prst="rect">
            <a:avLst/>
          </a:prstGeom>
          <a:noFill/>
        </p:spPr>
        <p:txBody>
          <a:bodyPr wrap="square" rtlCol="0">
            <a:noAutofit/>
          </a:bodyPr>
          <a:lstStyle/>
          <a:p>
            <a:r>
              <a:rPr lang="zh-CN" altLang="en-US" sz="2800" dirty="0">
                <a:solidFill>
                  <a:schemeClr val="bg1"/>
                </a:solidFill>
                <a:latin typeface="+mj-ea"/>
                <a:ea typeface="+mj-ea"/>
              </a:rPr>
              <a:t>项目管理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down)">
                                      <p:cBhvr>
                                        <p:cTn id="13" dur="500"/>
                                        <p:tgtEl>
                                          <p:spTgt spid="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p:bldP spid="44" grpId="0"/>
      <p:bldP spid="47"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cxnSp>
        <p:nvCxnSpPr>
          <p:cNvPr id="24" name="直接连接符 23"/>
          <p:cNvCxnSpPr/>
          <p:nvPr/>
        </p:nvCxnSpPr>
        <p:spPr>
          <a:xfrm>
            <a:off x="0" y="1530225"/>
            <a:ext cx="477727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399176" y="1530225"/>
            <a:ext cx="479282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
        <p:nvSpPr>
          <p:cNvPr id="2" name="六边形 1"/>
          <p:cNvSpPr/>
          <p:nvPr/>
        </p:nvSpPr>
        <p:spPr>
          <a:xfrm rot="5400000">
            <a:off x="4836742" y="526967"/>
            <a:ext cx="2499857" cy="2155049"/>
          </a:xfrm>
          <a:prstGeom prst="hexagon">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77274"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399176"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458934" y="1004326"/>
            <a:ext cx="1255472" cy="1200329"/>
          </a:xfrm>
          <a:prstGeom prst="rect">
            <a:avLst/>
          </a:prstGeom>
          <a:noFill/>
        </p:spPr>
        <p:txBody>
          <a:bodyPr wrap="none" rtlCol="0">
            <a:spAutoFit/>
          </a:bodyPr>
          <a:lstStyle/>
          <a:p>
            <a:r>
              <a:rPr lang="en-US" altLang="zh-CN" sz="7200" dirty="0">
                <a:solidFill>
                  <a:schemeClr val="bg1"/>
                </a:solidFill>
                <a:latin typeface="汉仪中黑S" panose="00020600040101010101" pitchFamily="18" charset="-122"/>
                <a:ea typeface="汉仪中黑S" panose="00020600040101010101" pitchFamily="18" charset="-122"/>
              </a:rPr>
              <a:t>03</a:t>
            </a:r>
            <a:endParaRPr lang="zh-CN" altLang="en-US" sz="7200" dirty="0">
              <a:solidFill>
                <a:schemeClr val="bg1"/>
              </a:solidFill>
              <a:latin typeface="汉仪中黑S" panose="00020600040101010101" pitchFamily="18" charset="-122"/>
              <a:ea typeface="汉仪中黑S" panose="00020600040101010101" pitchFamily="18" charset="-122"/>
            </a:endParaRPr>
          </a:p>
        </p:txBody>
      </p:sp>
      <p:cxnSp>
        <p:nvCxnSpPr>
          <p:cNvPr id="59" name="直接连接符 58"/>
          <p:cNvCxnSpPr/>
          <p:nvPr/>
        </p:nvCxnSpPr>
        <p:spPr>
          <a:xfrm>
            <a:off x="0" y="6214188"/>
            <a:ext cx="1219200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562912" y="3410542"/>
            <a:ext cx="5047515"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项目部署与使用</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515158" cy="46166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服务器端</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1"/>
            </p:custDataLst>
          </p:nvPr>
        </p:nvSpPr>
        <p:spPr>
          <a:xfrm>
            <a:off x="1227455" y="1306770"/>
            <a:ext cx="9550036" cy="4742240"/>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91442" y="1515493"/>
            <a:ext cx="9222062" cy="4154984"/>
          </a:xfrm>
          <a:prstGeom prst="rect">
            <a:avLst/>
          </a:prstGeom>
          <a:noFill/>
        </p:spPr>
        <p:txBody>
          <a:bodyPr wrap="square" rtlCol="0">
            <a:spAutoFit/>
          </a:bodyPr>
          <a:lstStyle/>
          <a:p>
            <a:pPr marL="342900" indent="-342900">
              <a:buAutoNum type="arabicPeriod"/>
            </a:pPr>
            <a:r>
              <a:rPr lang="zh-CN" altLang="en-US" sz="2400" dirty="0">
                <a:solidFill>
                  <a:schemeClr val="bg1"/>
                </a:solidFill>
              </a:rPr>
              <a:t>启动</a:t>
            </a:r>
            <a:r>
              <a:rPr lang="en-US" altLang="zh-CN" sz="2400" dirty="0">
                <a:solidFill>
                  <a:schemeClr val="bg1"/>
                </a:solidFill>
              </a:rPr>
              <a:t>Milvus</a:t>
            </a:r>
            <a:r>
              <a:rPr lang="zh-CN" altLang="en-US" sz="2400" dirty="0">
                <a:solidFill>
                  <a:schemeClr val="bg1"/>
                </a:solidFill>
              </a:rPr>
              <a:t>与</a:t>
            </a:r>
            <a:r>
              <a:rPr lang="en-US" altLang="zh-CN" sz="2400" dirty="0">
                <a:solidFill>
                  <a:schemeClr val="bg1"/>
                </a:solidFill>
              </a:rPr>
              <a:t>MySQL</a:t>
            </a:r>
            <a:r>
              <a:rPr lang="zh-CN" altLang="en-US" sz="2400" dirty="0">
                <a:solidFill>
                  <a:schemeClr val="bg1"/>
                </a:solidFill>
              </a:rPr>
              <a:t>服务</a:t>
            </a:r>
            <a:endParaRPr lang="en-US" altLang="zh-CN" sz="2400" dirty="0">
              <a:solidFill>
                <a:schemeClr val="bg1"/>
              </a:solidFill>
            </a:endParaRPr>
          </a:p>
          <a:p>
            <a:pPr marL="342900" indent="-342900">
              <a:buAutoNum type="arabicPeriod"/>
            </a:pPr>
            <a:r>
              <a:rPr lang="zh-CN" altLang="en-US" sz="2400" dirty="0">
                <a:solidFill>
                  <a:schemeClr val="bg1"/>
                </a:solidFill>
              </a:rPr>
              <a:t>安装所需</a:t>
            </a:r>
            <a:r>
              <a:rPr lang="en-US" altLang="zh-CN" sz="2400" dirty="0">
                <a:solidFill>
                  <a:schemeClr val="bg1"/>
                </a:solidFill>
              </a:rPr>
              <a:t>python</a:t>
            </a:r>
            <a:r>
              <a:rPr lang="zh-CN" altLang="en-US" sz="2400" dirty="0">
                <a:solidFill>
                  <a:schemeClr val="bg1"/>
                </a:solidFill>
              </a:rPr>
              <a:t>依赖</a:t>
            </a:r>
            <a:endParaRPr lang="en-US" altLang="zh-CN" sz="2400" dirty="0">
              <a:solidFill>
                <a:schemeClr val="bg1"/>
              </a:solidFill>
            </a:endParaRPr>
          </a:p>
          <a:p>
            <a:pPr marL="342900" indent="-342900">
              <a:buAutoNum type="arabicPeriod"/>
            </a:pPr>
            <a:r>
              <a:rPr lang="zh-CN" altLang="en-US" sz="2400" dirty="0">
                <a:solidFill>
                  <a:schemeClr val="bg1"/>
                </a:solidFill>
              </a:rPr>
              <a:t>下载模型</a:t>
            </a:r>
            <a:endParaRPr lang="en-US" altLang="zh-CN" sz="2400" dirty="0">
              <a:solidFill>
                <a:schemeClr val="bg1"/>
              </a:solidFill>
            </a:endParaRPr>
          </a:p>
          <a:p>
            <a:pPr marL="342900" indent="-342900">
              <a:buAutoNum type="arabicPeriod"/>
            </a:pPr>
            <a:r>
              <a:rPr lang="zh-CN" altLang="en-US" sz="2400" dirty="0">
                <a:solidFill>
                  <a:schemeClr val="bg1"/>
                </a:solidFill>
              </a:rPr>
              <a:t>修改本地配置</a:t>
            </a:r>
            <a:endParaRPr lang="en-US" altLang="zh-CN" sz="2400" dirty="0">
              <a:solidFill>
                <a:schemeClr val="bg1"/>
              </a:solidFill>
            </a:endParaRPr>
          </a:p>
          <a:p>
            <a:pPr marL="342900" indent="-342900">
              <a:buFontTx/>
              <a:buAutoNum type="arabicPeriod"/>
            </a:pPr>
            <a:r>
              <a:rPr lang="zh-CN" altLang="en-US" sz="2400" b="0" dirty="0">
                <a:solidFill>
                  <a:schemeClr val="bg1"/>
                </a:solidFill>
                <a:effectLst/>
                <a:latin typeface="Consolas" panose="020B0609020204030204" pitchFamily="49" charset="0"/>
              </a:rPr>
              <a:t>在</a:t>
            </a:r>
            <a:r>
              <a:rPr lang="en-US" altLang="zh-CN" sz="2400" b="0" dirty="0">
                <a:solidFill>
                  <a:srgbClr val="CE9178"/>
                </a:solidFill>
                <a:effectLst/>
                <a:latin typeface="Consolas" panose="020B0609020204030204" pitchFamily="49" charset="0"/>
              </a:rPr>
              <a:t>`</a:t>
            </a:r>
            <a:r>
              <a:rPr lang="en-US" altLang="zh-CN" sz="2400" b="0" dirty="0" err="1">
                <a:solidFill>
                  <a:srgbClr val="CE9178"/>
                </a:solidFill>
                <a:effectLst/>
                <a:latin typeface="Consolas" panose="020B0609020204030204" pitchFamily="49" charset="0"/>
              </a:rPr>
              <a:t>src</a:t>
            </a:r>
            <a:r>
              <a:rPr lang="en-US" altLang="zh-CN" sz="2400" b="0" dirty="0">
                <a:solidFill>
                  <a:srgbClr val="CE9178"/>
                </a:solidFill>
                <a:effectLst/>
                <a:latin typeface="Consolas" panose="020B0609020204030204" pitchFamily="49" charset="0"/>
              </a:rPr>
              <a:t>`</a:t>
            </a:r>
            <a:r>
              <a:rPr lang="zh-CN" altLang="en-US" sz="2400" b="0" dirty="0">
                <a:solidFill>
                  <a:schemeClr val="bg1"/>
                </a:solidFill>
                <a:effectLst/>
                <a:latin typeface="Consolas" panose="020B0609020204030204" pitchFamily="49" charset="0"/>
              </a:rPr>
              <a:t>目录下运行</a:t>
            </a:r>
            <a:r>
              <a:rPr lang="en-US" altLang="zh-CN" sz="2400" b="0" dirty="0">
                <a:solidFill>
                  <a:srgbClr val="CE9178"/>
                </a:solidFill>
                <a:effectLst/>
                <a:latin typeface="Consolas" panose="020B0609020204030204" pitchFamily="49" charset="0"/>
              </a:rPr>
              <a:t>`python main.py -mode q`</a:t>
            </a:r>
            <a:r>
              <a:rPr lang="zh-CN" altLang="en-US" sz="2400" b="0" dirty="0">
                <a:solidFill>
                  <a:schemeClr val="bg1"/>
                </a:solidFill>
                <a:effectLst/>
                <a:latin typeface="Consolas" panose="020B0609020204030204" pitchFamily="49" charset="0"/>
              </a:rPr>
              <a:t>即可启动项目的查询模块，运行</a:t>
            </a:r>
            <a:r>
              <a:rPr lang="en-US" altLang="zh-CN" sz="2400" b="0" dirty="0">
                <a:solidFill>
                  <a:srgbClr val="CE9178"/>
                </a:solidFill>
                <a:effectLst/>
                <a:latin typeface="Consolas" panose="020B0609020204030204" pitchFamily="49" charset="0"/>
              </a:rPr>
              <a:t>`python main.py -mode s`</a:t>
            </a:r>
            <a:r>
              <a:rPr lang="zh-CN" altLang="en-US" sz="2400" b="0" dirty="0">
                <a:solidFill>
                  <a:schemeClr val="bg1"/>
                </a:solidFill>
                <a:effectLst/>
                <a:latin typeface="Consolas" panose="020B0609020204030204" pitchFamily="49" charset="0"/>
              </a:rPr>
              <a:t>即可启动项目的监控模块</a:t>
            </a:r>
          </a:p>
          <a:p>
            <a:pPr marL="342900" indent="-342900">
              <a:buAutoNum type="arabicPeriod"/>
            </a:pPr>
            <a:r>
              <a:rPr lang="zh-CN" altLang="en-US" sz="2400" dirty="0">
                <a:solidFill>
                  <a:schemeClr val="bg1"/>
                </a:solidFill>
              </a:rPr>
              <a:t>此后服务器的</a:t>
            </a:r>
            <a:r>
              <a:rPr lang="en-US" altLang="zh-CN" sz="2400" dirty="0">
                <a:solidFill>
                  <a:schemeClr val="bg1"/>
                </a:solidFill>
              </a:rPr>
              <a:t>7860</a:t>
            </a:r>
            <a:r>
              <a:rPr lang="zh-CN" altLang="en-US" sz="2400" dirty="0">
                <a:solidFill>
                  <a:schemeClr val="bg1"/>
                </a:solidFill>
              </a:rPr>
              <a:t>端口（默认端口）就可以获取用户的请求，响应用户的查询</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（详见使用文档）</a:t>
            </a:r>
          </a:p>
        </p:txBody>
      </p:sp>
    </p:spTree>
    <p:extLst>
      <p:ext uri="{BB962C8B-B14F-4D97-AF65-F5344CB8AC3E}">
        <p14:creationId xmlns:p14="http://schemas.microsoft.com/office/powerpoint/2010/main" val="364673367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207382" cy="46166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用户端</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E07E2B2-BB83-21B3-EBB2-6FF56276A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149" y="1219977"/>
            <a:ext cx="8377702" cy="4958880"/>
          </a:xfrm>
          <a:prstGeom prst="rect">
            <a:avLst/>
          </a:prstGeom>
        </p:spPr>
      </p:pic>
    </p:spTree>
    <p:extLst>
      <p:ext uri="{BB962C8B-B14F-4D97-AF65-F5344CB8AC3E}">
        <p14:creationId xmlns:p14="http://schemas.microsoft.com/office/powerpoint/2010/main" val="12627734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207382" cy="46166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用户端</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FFD8CE1-C578-4E33-7270-B13DA78B2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709" y="947410"/>
            <a:ext cx="8714582" cy="5224317"/>
          </a:xfrm>
          <a:prstGeom prst="rect">
            <a:avLst/>
          </a:prstGeom>
        </p:spPr>
      </p:pic>
    </p:spTree>
    <p:extLst>
      <p:ext uri="{BB962C8B-B14F-4D97-AF65-F5344CB8AC3E}">
        <p14:creationId xmlns:p14="http://schemas.microsoft.com/office/powerpoint/2010/main" val="39662901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cxnSp>
        <p:nvCxnSpPr>
          <p:cNvPr id="24" name="直接连接符 23"/>
          <p:cNvCxnSpPr/>
          <p:nvPr/>
        </p:nvCxnSpPr>
        <p:spPr>
          <a:xfrm>
            <a:off x="0" y="1530225"/>
            <a:ext cx="477727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399176" y="1530225"/>
            <a:ext cx="479282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
        <p:nvSpPr>
          <p:cNvPr id="2" name="六边形 1"/>
          <p:cNvSpPr/>
          <p:nvPr/>
        </p:nvSpPr>
        <p:spPr>
          <a:xfrm rot="5400000">
            <a:off x="4836742" y="526967"/>
            <a:ext cx="2499857" cy="2155049"/>
          </a:xfrm>
          <a:prstGeom prst="hexagon">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77274"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399176"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458934" y="1004326"/>
            <a:ext cx="1255472" cy="1200329"/>
          </a:xfrm>
          <a:prstGeom prst="rect">
            <a:avLst/>
          </a:prstGeom>
          <a:noFill/>
        </p:spPr>
        <p:txBody>
          <a:bodyPr wrap="none" rtlCol="0">
            <a:spAutoFit/>
          </a:bodyPr>
          <a:lstStyle/>
          <a:p>
            <a:r>
              <a:rPr lang="en-US" altLang="zh-CN" sz="7200" dirty="0">
                <a:solidFill>
                  <a:schemeClr val="bg1"/>
                </a:solidFill>
                <a:latin typeface="汉仪中黑S" panose="00020600040101010101" pitchFamily="18" charset="-122"/>
                <a:ea typeface="汉仪中黑S" panose="00020600040101010101" pitchFamily="18" charset="-122"/>
              </a:rPr>
              <a:t>04</a:t>
            </a:r>
            <a:endParaRPr lang="zh-CN" altLang="en-US" sz="7200" dirty="0">
              <a:solidFill>
                <a:schemeClr val="bg1"/>
              </a:solidFill>
              <a:latin typeface="汉仪中黑S" panose="00020600040101010101" pitchFamily="18" charset="-122"/>
              <a:ea typeface="汉仪中黑S" panose="00020600040101010101" pitchFamily="18" charset="-122"/>
            </a:endParaRPr>
          </a:p>
        </p:txBody>
      </p:sp>
      <p:cxnSp>
        <p:nvCxnSpPr>
          <p:cNvPr id="59" name="直接连接符 58"/>
          <p:cNvCxnSpPr/>
          <p:nvPr/>
        </p:nvCxnSpPr>
        <p:spPr>
          <a:xfrm>
            <a:off x="0" y="6214188"/>
            <a:ext cx="1219200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544346" y="3448975"/>
            <a:ext cx="3103308"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项目管理</a:t>
            </a:r>
          </a:p>
        </p:txBody>
      </p:sp>
    </p:spTree>
    <p:extLst>
      <p:ext uri="{BB962C8B-B14F-4D97-AF65-F5344CB8AC3E}">
        <p14:creationId xmlns:p14="http://schemas.microsoft.com/office/powerpoint/2010/main" val="263577767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515158" cy="461665"/>
          </a:xfrm>
          <a:prstGeom prst="rect">
            <a:avLst/>
          </a:prstGeom>
          <a:noFill/>
        </p:spPr>
        <p:txBody>
          <a:bodyPr wrap="none" rtlCol="0">
            <a:spAutoFit/>
          </a:bodyPr>
          <a:lstStyle/>
          <a:p>
            <a:r>
              <a:rPr lang="zh-CN" altLang="en-US" sz="2400" dirty="0">
                <a:solidFill>
                  <a:schemeClr val="bg1"/>
                </a:solidFill>
                <a:latin typeface="+mn-ea"/>
              </a:rPr>
              <a:t>项目管理</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18CA488-74C7-61FA-4B6C-241012FCEE5F}"/>
              </a:ext>
            </a:extLst>
          </p:cNvPr>
          <p:cNvPicPr>
            <a:picLocks noChangeAspect="1"/>
          </p:cNvPicPr>
          <p:nvPr/>
        </p:nvPicPr>
        <p:blipFill>
          <a:blip r:embed="rId2"/>
          <a:stretch>
            <a:fillRect/>
          </a:stretch>
        </p:blipFill>
        <p:spPr>
          <a:xfrm>
            <a:off x="2059350" y="947410"/>
            <a:ext cx="2449474" cy="5287861"/>
          </a:xfrm>
          <a:prstGeom prst="rect">
            <a:avLst/>
          </a:prstGeom>
        </p:spPr>
      </p:pic>
      <p:pic>
        <p:nvPicPr>
          <p:cNvPr id="9" name="图片 8">
            <a:extLst>
              <a:ext uri="{FF2B5EF4-FFF2-40B4-BE49-F238E27FC236}">
                <a16:creationId xmlns:a16="http://schemas.microsoft.com/office/drawing/2014/main" id="{C1BEF420-324E-BB1C-5E1E-1A9355CA0CB5}"/>
              </a:ext>
            </a:extLst>
          </p:cNvPr>
          <p:cNvPicPr>
            <a:picLocks noChangeAspect="1"/>
          </p:cNvPicPr>
          <p:nvPr/>
        </p:nvPicPr>
        <p:blipFill>
          <a:blip r:embed="rId3"/>
          <a:stretch>
            <a:fillRect/>
          </a:stretch>
        </p:blipFill>
        <p:spPr>
          <a:xfrm>
            <a:off x="4715069" y="947410"/>
            <a:ext cx="2761861" cy="5287861"/>
          </a:xfrm>
          <a:prstGeom prst="rect">
            <a:avLst/>
          </a:prstGeom>
        </p:spPr>
      </p:pic>
      <p:pic>
        <p:nvPicPr>
          <p:cNvPr id="11" name="图片 10">
            <a:extLst>
              <a:ext uri="{FF2B5EF4-FFF2-40B4-BE49-F238E27FC236}">
                <a16:creationId xmlns:a16="http://schemas.microsoft.com/office/drawing/2014/main" id="{A4CE29AC-8D28-21FA-4B3A-36EF8A41AF4E}"/>
              </a:ext>
            </a:extLst>
          </p:cNvPr>
          <p:cNvPicPr>
            <a:picLocks noChangeAspect="1"/>
          </p:cNvPicPr>
          <p:nvPr/>
        </p:nvPicPr>
        <p:blipFill>
          <a:blip r:embed="rId4"/>
          <a:stretch>
            <a:fillRect/>
          </a:stretch>
        </p:blipFill>
        <p:spPr>
          <a:xfrm>
            <a:off x="7856737" y="947410"/>
            <a:ext cx="2695617" cy="5287861"/>
          </a:xfrm>
          <a:prstGeom prst="rect">
            <a:avLst/>
          </a:prstGeom>
        </p:spPr>
      </p:pic>
    </p:spTree>
    <p:extLst>
      <p:ext uri="{BB962C8B-B14F-4D97-AF65-F5344CB8AC3E}">
        <p14:creationId xmlns:p14="http://schemas.microsoft.com/office/powerpoint/2010/main" val="20174921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515158" cy="461665"/>
          </a:xfrm>
          <a:prstGeom prst="rect">
            <a:avLst/>
          </a:prstGeom>
          <a:noFill/>
        </p:spPr>
        <p:txBody>
          <a:bodyPr wrap="none" rtlCol="0">
            <a:spAutoFit/>
          </a:bodyPr>
          <a:lstStyle/>
          <a:p>
            <a:r>
              <a:rPr lang="zh-CN" altLang="en-US" sz="2400" dirty="0">
                <a:solidFill>
                  <a:schemeClr val="bg1"/>
                </a:solidFill>
                <a:latin typeface="+mn-ea"/>
              </a:rPr>
              <a:t>项目管理</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087F0224-0457-A865-33FD-10EE8CF25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50" y="1171852"/>
            <a:ext cx="8398277" cy="4217395"/>
          </a:xfrm>
          <a:prstGeom prst="rect">
            <a:avLst/>
          </a:prstGeom>
        </p:spPr>
      </p:pic>
      <p:sp>
        <p:nvSpPr>
          <p:cNvPr id="16" name="文本框 15">
            <a:extLst>
              <a:ext uri="{FF2B5EF4-FFF2-40B4-BE49-F238E27FC236}">
                <a16:creationId xmlns:a16="http://schemas.microsoft.com/office/drawing/2014/main" id="{14576162-0461-0D01-DD96-08ED2E938323}"/>
              </a:ext>
            </a:extLst>
          </p:cNvPr>
          <p:cNvSpPr txBox="1"/>
          <p:nvPr/>
        </p:nvSpPr>
        <p:spPr>
          <a:xfrm>
            <a:off x="2941098" y="5686148"/>
            <a:ext cx="6309804" cy="369332"/>
          </a:xfrm>
          <a:prstGeom prst="rect">
            <a:avLst/>
          </a:prstGeom>
          <a:noFill/>
        </p:spPr>
        <p:txBody>
          <a:bodyPr wrap="square">
            <a:spAutoFit/>
          </a:bodyPr>
          <a:lstStyle/>
          <a:p>
            <a:r>
              <a:rPr lang="zh-CN" altLang="en-US" dirty="0">
                <a:solidFill>
                  <a:schemeClr val="bg1"/>
                </a:solidFill>
              </a:rPr>
              <a:t>https://github.com/4332001876/YOLO_Bicycle_Theft_Detection</a:t>
            </a:r>
          </a:p>
        </p:txBody>
      </p:sp>
    </p:spTree>
    <p:extLst>
      <p:ext uri="{BB962C8B-B14F-4D97-AF65-F5344CB8AC3E}">
        <p14:creationId xmlns:p14="http://schemas.microsoft.com/office/powerpoint/2010/main" val="372760471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515158" cy="461665"/>
          </a:xfrm>
          <a:prstGeom prst="rect">
            <a:avLst/>
          </a:prstGeom>
          <a:noFill/>
        </p:spPr>
        <p:txBody>
          <a:bodyPr wrap="none" rtlCol="0">
            <a:spAutoFit/>
          </a:bodyPr>
          <a:lstStyle/>
          <a:p>
            <a:r>
              <a:rPr lang="zh-CN" altLang="en-US" sz="2400" dirty="0">
                <a:solidFill>
                  <a:schemeClr val="bg1"/>
                </a:solidFill>
                <a:latin typeface="+mn-ea"/>
              </a:rPr>
              <a:t>项目文档</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752DA04-443C-487C-A1F7-BEE873863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78" y="1213082"/>
            <a:ext cx="7545843" cy="4431835"/>
          </a:xfrm>
          <a:prstGeom prst="rect">
            <a:avLst/>
          </a:prstGeom>
        </p:spPr>
      </p:pic>
      <p:sp>
        <p:nvSpPr>
          <p:cNvPr id="3" name="文本框 2">
            <a:extLst>
              <a:ext uri="{FF2B5EF4-FFF2-40B4-BE49-F238E27FC236}">
                <a16:creationId xmlns:a16="http://schemas.microsoft.com/office/drawing/2014/main" id="{EA1E805B-D61F-A60F-A195-E20F067217B0}"/>
              </a:ext>
            </a:extLst>
          </p:cNvPr>
          <p:cNvSpPr txBox="1"/>
          <p:nvPr/>
        </p:nvSpPr>
        <p:spPr>
          <a:xfrm>
            <a:off x="2976239" y="5874343"/>
            <a:ext cx="6094520" cy="369332"/>
          </a:xfrm>
          <a:prstGeom prst="rect">
            <a:avLst/>
          </a:prstGeom>
          <a:noFill/>
        </p:spPr>
        <p:txBody>
          <a:bodyPr wrap="square">
            <a:spAutoFit/>
          </a:bodyPr>
          <a:lstStyle/>
          <a:p>
            <a:r>
              <a:rPr lang="zh-CN" altLang="en-US" dirty="0">
                <a:solidFill>
                  <a:schemeClr val="bg1"/>
                </a:solidFill>
              </a:rPr>
              <a:t>https://4332001876.github.io/YOLO_Bicycle_Theft_Detection</a:t>
            </a:r>
          </a:p>
        </p:txBody>
      </p:sp>
    </p:spTree>
    <p:extLst>
      <p:ext uri="{BB962C8B-B14F-4D97-AF65-F5344CB8AC3E}">
        <p14:creationId xmlns:p14="http://schemas.microsoft.com/office/powerpoint/2010/main" val="130048878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2130711" cy="461665"/>
          </a:xfrm>
          <a:prstGeom prst="rect">
            <a:avLst/>
          </a:prstGeom>
          <a:noFill/>
        </p:spPr>
        <p:txBody>
          <a:bodyPr wrap="none" rtlCol="0">
            <a:spAutoFit/>
          </a:bodyPr>
          <a:lstStyle/>
          <a:p>
            <a:r>
              <a:rPr lang="zh-CN" altLang="en-US" sz="2400" dirty="0">
                <a:solidFill>
                  <a:schemeClr val="bg1"/>
                </a:solidFill>
                <a:latin typeface="+mn-ea"/>
              </a:rPr>
              <a:t>开发需求管理</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9727FAB-F40F-AE6F-4CEE-D0DEF4041C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788" y="1396437"/>
            <a:ext cx="10546644" cy="4774467"/>
          </a:xfrm>
          <a:prstGeom prst="rect">
            <a:avLst/>
          </a:prstGeom>
        </p:spPr>
      </p:pic>
    </p:spTree>
    <p:extLst>
      <p:ext uri="{BB962C8B-B14F-4D97-AF65-F5344CB8AC3E}">
        <p14:creationId xmlns:p14="http://schemas.microsoft.com/office/powerpoint/2010/main" val="392729913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899605" cy="46166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总结</a:t>
            </a:r>
            <a:r>
              <a:rPr lang="en-US" altLang="zh-CN" sz="2400" dirty="0">
                <a:solidFill>
                  <a:schemeClr val="bg1"/>
                </a:solidFill>
                <a:latin typeface="汉仪中黑S" panose="00020600040101010101" pitchFamily="18" charset="-122"/>
                <a:ea typeface="汉仪中黑S" panose="00020600040101010101" pitchFamily="18" charset="-122"/>
              </a:rPr>
              <a:t>-</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13ECD70-EA93-3085-0419-75A2CB3E1959}"/>
              </a:ext>
            </a:extLst>
          </p:cNvPr>
          <p:cNvPicPr>
            <a:picLocks noChangeAspect="1"/>
          </p:cNvPicPr>
          <p:nvPr/>
        </p:nvPicPr>
        <p:blipFill>
          <a:blip r:embed="rId2"/>
          <a:stretch>
            <a:fillRect/>
          </a:stretch>
        </p:blipFill>
        <p:spPr>
          <a:xfrm>
            <a:off x="404812" y="1428750"/>
            <a:ext cx="11382375" cy="4000500"/>
          </a:xfrm>
          <a:prstGeom prst="rect">
            <a:avLst/>
          </a:prstGeom>
        </p:spPr>
      </p:pic>
    </p:spTree>
    <p:extLst>
      <p:ext uri="{BB962C8B-B14F-4D97-AF65-F5344CB8AC3E}">
        <p14:creationId xmlns:p14="http://schemas.microsoft.com/office/powerpoint/2010/main" val="41857639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cxnSp>
        <p:nvCxnSpPr>
          <p:cNvPr id="24" name="直接连接符 23"/>
          <p:cNvCxnSpPr/>
          <p:nvPr/>
        </p:nvCxnSpPr>
        <p:spPr>
          <a:xfrm>
            <a:off x="0" y="1530225"/>
            <a:ext cx="477727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399176" y="1530225"/>
            <a:ext cx="479282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
        <p:nvSpPr>
          <p:cNvPr id="2" name="六边形 1"/>
          <p:cNvSpPr/>
          <p:nvPr/>
        </p:nvSpPr>
        <p:spPr>
          <a:xfrm rot="5400000">
            <a:off x="4836742" y="526967"/>
            <a:ext cx="2499857" cy="2155049"/>
          </a:xfrm>
          <a:prstGeom prst="hexagon">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77274"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399176"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471230" y="3173636"/>
            <a:ext cx="3230880" cy="829945"/>
          </a:xfrm>
          <a:prstGeom prst="rect">
            <a:avLst/>
          </a:prstGeom>
          <a:noFill/>
        </p:spPr>
        <p:txBody>
          <a:bodyPr wrap="none" rtlCol="0">
            <a:spAutoFit/>
          </a:bodyPr>
          <a:lstStyle/>
          <a:p>
            <a:r>
              <a:rPr lang="zh-CN" altLang="en-US" sz="4800" dirty="0">
                <a:solidFill>
                  <a:schemeClr val="bg1"/>
                </a:solidFill>
                <a:latin typeface="汉仪中黑S" panose="00020600040101010101" pitchFamily="18" charset="-122"/>
                <a:ea typeface="汉仪中黑S" panose="00020600040101010101" pitchFamily="18" charset="-122"/>
              </a:rPr>
              <a:t>需求与挑战</a:t>
            </a:r>
          </a:p>
        </p:txBody>
      </p:sp>
      <p:sp>
        <p:nvSpPr>
          <p:cNvPr id="7" name="文本框 6"/>
          <p:cNvSpPr txBox="1"/>
          <p:nvPr/>
        </p:nvSpPr>
        <p:spPr>
          <a:xfrm>
            <a:off x="5458934" y="1004326"/>
            <a:ext cx="1255472" cy="1200329"/>
          </a:xfrm>
          <a:prstGeom prst="rect">
            <a:avLst/>
          </a:prstGeom>
          <a:noFill/>
        </p:spPr>
        <p:txBody>
          <a:bodyPr wrap="none" rtlCol="0">
            <a:spAutoFit/>
          </a:bodyPr>
          <a:lstStyle/>
          <a:p>
            <a:r>
              <a:rPr lang="en-US" altLang="zh-CN" sz="7200" dirty="0">
                <a:solidFill>
                  <a:schemeClr val="bg1"/>
                </a:solidFill>
                <a:latin typeface="汉仪中黑S" panose="00020600040101010101" pitchFamily="18" charset="-122"/>
                <a:ea typeface="汉仪中黑S" panose="00020600040101010101" pitchFamily="18" charset="-122"/>
              </a:rPr>
              <a:t>01</a:t>
            </a:r>
            <a:endParaRPr lang="zh-CN" altLang="en-US" sz="7200" dirty="0">
              <a:solidFill>
                <a:schemeClr val="bg1"/>
              </a:solidFill>
              <a:latin typeface="汉仪中黑S" panose="00020600040101010101" pitchFamily="18" charset="-122"/>
              <a:ea typeface="汉仪中黑S" panose="00020600040101010101" pitchFamily="18" charset="-122"/>
            </a:endParaRPr>
          </a:p>
        </p:txBody>
      </p:sp>
      <p:cxnSp>
        <p:nvCxnSpPr>
          <p:cNvPr id="59" name="直接连接符 58"/>
          <p:cNvCxnSpPr/>
          <p:nvPr/>
        </p:nvCxnSpPr>
        <p:spPr>
          <a:xfrm>
            <a:off x="0" y="6214188"/>
            <a:ext cx="1219200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17" name="矩形 16"/>
          <p:cNvSpPr/>
          <p:nvPr/>
        </p:nvSpPr>
        <p:spPr>
          <a:xfrm>
            <a:off x="0" y="2155371"/>
            <a:ext cx="12192000" cy="4702629"/>
          </a:xfrm>
          <a:prstGeom prst="rect">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0" y="2080726"/>
            <a:ext cx="12192000" cy="0"/>
          </a:xfrm>
          <a:prstGeom prst="line">
            <a:avLst/>
          </a:prstGeom>
          <a:ln w="12700">
            <a:solidFill>
              <a:srgbClr val="427092"/>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rcRect l="37151" t="6637" r="24140" b="35409"/>
          <a:stretch>
            <a:fillRect/>
          </a:stretch>
        </p:blipFill>
        <p:spPr>
          <a:xfrm>
            <a:off x="4812263" y="796989"/>
            <a:ext cx="2567474" cy="2567474"/>
          </a:xfrm>
          <a:custGeom>
            <a:avLst/>
            <a:gdLst>
              <a:gd name="connsiteX0" fmla="*/ 1541107 w 3082214"/>
              <a:gd name="connsiteY0" fmla="*/ 0 h 3082214"/>
              <a:gd name="connsiteX1" fmla="*/ 3082214 w 3082214"/>
              <a:gd name="connsiteY1" fmla="*/ 1541107 h 3082214"/>
              <a:gd name="connsiteX2" fmla="*/ 1541107 w 3082214"/>
              <a:gd name="connsiteY2" fmla="*/ 3082214 h 3082214"/>
              <a:gd name="connsiteX3" fmla="*/ 0 w 3082214"/>
              <a:gd name="connsiteY3" fmla="*/ 1541107 h 3082214"/>
              <a:gd name="connsiteX4" fmla="*/ 1541107 w 3082214"/>
              <a:gd name="connsiteY4" fmla="*/ 0 h 3082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214" h="3082214">
                <a:moveTo>
                  <a:pt x="1541107" y="0"/>
                </a:moveTo>
                <a:cubicBezTo>
                  <a:pt x="2392237" y="0"/>
                  <a:pt x="3082214" y="689977"/>
                  <a:pt x="3082214" y="1541107"/>
                </a:cubicBezTo>
                <a:cubicBezTo>
                  <a:pt x="3082214" y="2392237"/>
                  <a:pt x="2392237" y="3082214"/>
                  <a:pt x="1541107" y="3082214"/>
                </a:cubicBezTo>
                <a:cubicBezTo>
                  <a:pt x="689977" y="3082214"/>
                  <a:pt x="0" y="2392237"/>
                  <a:pt x="0" y="1541107"/>
                </a:cubicBezTo>
                <a:cubicBezTo>
                  <a:pt x="0" y="689977"/>
                  <a:pt x="689977" y="0"/>
                  <a:pt x="1541107" y="0"/>
                </a:cubicBezTo>
                <a:close/>
              </a:path>
            </a:pathLst>
          </a:custGeom>
          <a:ln w="25400">
            <a:solidFill>
              <a:schemeClr val="bg2"/>
            </a:solidFill>
          </a:ln>
          <a:effectLst>
            <a:outerShdw blurRad="228600" dist="38100" dir="5400000" sx="101000" sy="101000" algn="t" rotWithShape="0">
              <a:prstClr val="black">
                <a:alpha val="20000"/>
              </a:prstClr>
            </a:outerShdw>
          </a:effectLst>
        </p:spPr>
      </p:pic>
      <p:sp>
        <p:nvSpPr>
          <p:cNvPr id="21" name="文本框 20"/>
          <p:cNvSpPr txBox="1"/>
          <p:nvPr/>
        </p:nvSpPr>
        <p:spPr>
          <a:xfrm>
            <a:off x="3443380" y="3528473"/>
            <a:ext cx="5305240" cy="1107996"/>
          </a:xfrm>
          <a:prstGeom prst="rect">
            <a:avLst/>
          </a:prstGeom>
          <a:noFill/>
        </p:spPr>
        <p:txBody>
          <a:bodyPr wrap="square" rtlCol="0">
            <a:spAutoFit/>
          </a:bodyPr>
          <a:lstStyle/>
          <a:p>
            <a:r>
              <a:rPr lang="zh-CN" altLang="en-US" sz="6600" dirty="0">
                <a:solidFill>
                  <a:schemeClr val="bg1"/>
                </a:solidFill>
                <a:latin typeface="汉仪君黑-45简" panose="020B0604020202020204" pitchFamily="34" charset="-122"/>
                <a:ea typeface="汉仪君黑-45简" panose="020B0604020202020204" pitchFamily="34" charset="-122"/>
              </a:rPr>
              <a:t>谢谢大家观看</a:t>
            </a:r>
          </a:p>
        </p:txBody>
      </p:sp>
      <p:sp>
        <p:nvSpPr>
          <p:cNvPr id="2" name="圆角矩形 22">
            <a:extLst>
              <a:ext uri="{FF2B5EF4-FFF2-40B4-BE49-F238E27FC236}">
                <a16:creationId xmlns:a16="http://schemas.microsoft.com/office/drawing/2014/main" id="{F067130C-67E0-E434-F532-44311BEFEA3B}"/>
              </a:ext>
            </a:extLst>
          </p:cNvPr>
          <p:cNvSpPr/>
          <p:nvPr/>
        </p:nvSpPr>
        <p:spPr>
          <a:xfrm>
            <a:off x="3991859" y="5197334"/>
            <a:ext cx="4208281" cy="549900"/>
          </a:xfrm>
          <a:prstGeom prst="roundRect">
            <a:avLst>
              <a:gd name="adj" fmla="val 50000"/>
            </a:avLst>
          </a:prstGeom>
          <a:solidFill>
            <a:srgbClr val="36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项目成员：罗浩铭，谢天，张芷苒</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4020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需求分析</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830124" y="1913104"/>
            <a:ext cx="3060444" cy="3946849"/>
          </a:xfrm>
          <a:prstGeom prst="roundRect">
            <a:avLst>
              <a:gd name="adj" fmla="val 8515"/>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76040" y="2226369"/>
            <a:ext cx="1968612" cy="655955"/>
          </a:xfrm>
          <a:prstGeom prst="rect">
            <a:avLst/>
          </a:prstGeom>
          <a:noFill/>
        </p:spPr>
        <p:txBody>
          <a:bodyPr wrap="none" rtlCol="0">
            <a:noAutofit/>
          </a:bodyPr>
          <a:lstStyle/>
          <a:p>
            <a:r>
              <a:rPr lang="zh-CN" altLang="en-US" sz="3200" b="1" dirty="0">
                <a:solidFill>
                  <a:schemeClr val="bg1"/>
                </a:solidFill>
                <a:latin typeface="+mj-ea"/>
                <a:ea typeface="+mj-ea"/>
              </a:rPr>
              <a:t>目标用户</a:t>
            </a:r>
            <a:r>
              <a:rPr lang="zh-CN" altLang="en-US" sz="3600" b="1" dirty="0">
                <a:solidFill>
                  <a:schemeClr val="bg1"/>
                </a:solidFill>
                <a:latin typeface="+mj-ea"/>
                <a:ea typeface="+mj-ea"/>
              </a:rPr>
              <a:t>：</a:t>
            </a:r>
            <a:endParaRPr lang="en-US" altLang="zh-CN" sz="3600" b="1" dirty="0">
              <a:solidFill>
                <a:schemeClr val="bg1"/>
              </a:solidFill>
              <a:latin typeface="+mj-ea"/>
              <a:ea typeface="+mj-ea"/>
            </a:endParaRPr>
          </a:p>
        </p:txBody>
      </p:sp>
      <p:sp>
        <p:nvSpPr>
          <p:cNvPr id="21" name="虚尾箭头 20"/>
          <p:cNvSpPr/>
          <p:nvPr/>
        </p:nvSpPr>
        <p:spPr>
          <a:xfrm rot="10800000">
            <a:off x="4301412" y="3369022"/>
            <a:ext cx="1156996" cy="821763"/>
          </a:xfrm>
          <a:prstGeom prst="stripedRightArrow">
            <a:avLst>
              <a:gd name="adj1" fmla="val 68518"/>
              <a:gd name="adj2" fmla="val 50000"/>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635689" y="1913104"/>
            <a:ext cx="830425" cy="830425"/>
          </a:xfrm>
          <a:prstGeom prst="ellipse">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635689" y="3360360"/>
            <a:ext cx="830425" cy="830425"/>
          </a:xfrm>
          <a:prstGeom prst="ellipse">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635689" y="4807616"/>
            <a:ext cx="830425" cy="830425"/>
          </a:xfrm>
          <a:prstGeom prst="ellipse">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Shape 23218"/>
          <p:cNvSpPr/>
          <p:nvPr/>
        </p:nvSpPr>
        <p:spPr>
          <a:xfrm>
            <a:off x="5820000" y="5012549"/>
            <a:ext cx="461802" cy="461812"/>
          </a:xfrm>
          <a:custGeom>
            <a:avLst/>
            <a:gdLst/>
            <a:ahLst/>
            <a:cxnLst>
              <a:cxn ang="0">
                <a:pos x="wd2" y="hd2"/>
              </a:cxn>
              <a:cxn ang="5400000">
                <a:pos x="wd2" y="hd2"/>
              </a:cxn>
              <a:cxn ang="10800000">
                <a:pos x="wd2" y="hd2"/>
              </a:cxn>
              <a:cxn ang="16200000">
                <a:pos x="wd2" y="hd2"/>
              </a:cxn>
            </a:cxnLst>
            <a:rect l="0" t="0" r="r" b="b"/>
            <a:pathLst>
              <a:path w="21574" h="21574" extrusionOk="0">
                <a:moveTo>
                  <a:pt x="13910" y="12956"/>
                </a:moveTo>
                <a:cubicBezTo>
                  <a:pt x="13999" y="13043"/>
                  <a:pt x="14116" y="13088"/>
                  <a:pt x="14233" y="13088"/>
                </a:cubicBezTo>
                <a:cubicBezTo>
                  <a:pt x="14349" y="13088"/>
                  <a:pt x="14467" y="13043"/>
                  <a:pt x="14556" y="12956"/>
                </a:cubicBezTo>
                <a:cubicBezTo>
                  <a:pt x="14734" y="12775"/>
                  <a:pt x="14734" y="12487"/>
                  <a:pt x="14556" y="12309"/>
                </a:cubicBezTo>
                <a:lnTo>
                  <a:pt x="10093" y="7845"/>
                </a:lnTo>
                <a:cubicBezTo>
                  <a:pt x="9915" y="7667"/>
                  <a:pt x="9625" y="7667"/>
                  <a:pt x="9447" y="7845"/>
                </a:cubicBezTo>
                <a:cubicBezTo>
                  <a:pt x="9268" y="8025"/>
                  <a:pt x="9268" y="8313"/>
                  <a:pt x="9447" y="8490"/>
                </a:cubicBezTo>
                <a:cubicBezTo>
                  <a:pt x="9447" y="8490"/>
                  <a:pt x="13910" y="12956"/>
                  <a:pt x="13910" y="12956"/>
                </a:cubicBezTo>
                <a:close/>
                <a:moveTo>
                  <a:pt x="8265" y="9673"/>
                </a:moveTo>
                <a:cubicBezTo>
                  <a:pt x="8087" y="9495"/>
                  <a:pt x="7799" y="9495"/>
                  <a:pt x="7620" y="9673"/>
                </a:cubicBezTo>
                <a:cubicBezTo>
                  <a:pt x="7442" y="9849"/>
                  <a:pt x="7442" y="10139"/>
                  <a:pt x="7620" y="10318"/>
                </a:cubicBezTo>
                <a:lnTo>
                  <a:pt x="12084" y="14781"/>
                </a:lnTo>
                <a:cubicBezTo>
                  <a:pt x="12173" y="14871"/>
                  <a:pt x="12290" y="14915"/>
                  <a:pt x="12406" y="14915"/>
                </a:cubicBezTo>
                <a:cubicBezTo>
                  <a:pt x="12523" y="14915"/>
                  <a:pt x="12640" y="14871"/>
                  <a:pt x="12729" y="14781"/>
                </a:cubicBezTo>
                <a:cubicBezTo>
                  <a:pt x="12907" y="14603"/>
                  <a:pt x="12907" y="14314"/>
                  <a:pt x="12729" y="14137"/>
                </a:cubicBezTo>
                <a:cubicBezTo>
                  <a:pt x="12729" y="14137"/>
                  <a:pt x="8265" y="9673"/>
                  <a:pt x="8265" y="9673"/>
                </a:cubicBezTo>
                <a:close/>
                <a:moveTo>
                  <a:pt x="5569" y="6099"/>
                </a:moveTo>
                <a:cubicBezTo>
                  <a:pt x="5233" y="6099"/>
                  <a:pt x="4961" y="5826"/>
                  <a:pt x="4961" y="5490"/>
                </a:cubicBezTo>
                <a:cubicBezTo>
                  <a:pt x="4961" y="5155"/>
                  <a:pt x="5232" y="4881"/>
                  <a:pt x="5569" y="4881"/>
                </a:cubicBezTo>
                <a:cubicBezTo>
                  <a:pt x="5906" y="4881"/>
                  <a:pt x="6178" y="5155"/>
                  <a:pt x="6178" y="5490"/>
                </a:cubicBezTo>
                <a:cubicBezTo>
                  <a:pt x="6178" y="5826"/>
                  <a:pt x="5906" y="6099"/>
                  <a:pt x="5569" y="6099"/>
                </a:cubicBezTo>
                <a:cubicBezTo>
                  <a:pt x="5569" y="6099"/>
                  <a:pt x="5569" y="6099"/>
                  <a:pt x="5569" y="6099"/>
                </a:cubicBezTo>
                <a:close/>
                <a:moveTo>
                  <a:pt x="5569" y="3968"/>
                </a:moveTo>
                <a:cubicBezTo>
                  <a:pt x="4731" y="3968"/>
                  <a:pt x="4046" y="4652"/>
                  <a:pt x="4046" y="5490"/>
                </a:cubicBezTo>
                <a:cubicBezTo>
                  <a:pt x="4046" y="6331"/>
                  <a:pt x="4731" y="7014"/>
                  <a:pt x="5569" y="7014"/>
                </a:cubicBezTo>
                <a:cubicBezTo>
                  <a:pt x="6409" y="7014"/>
                  <a:pt x="7091" y="6331"/>
                  <a:pt x="7091" y="5490"/>
                </a:cubicBezTo>
                <a:cubicBezTo>
                  <a:pt x="7091" y="4652"/>
                  <a:pt x="6409" y="3968"/>
                  <a:pt x="5569" y="3968"/>
                </a:cubicBezTo>
                <a:cubicBezTo>
                  <a:pt x="5569" y="3968"/>
                  <a:pt x="5569" y="3968"/>
                  <a:pt x="5569" y="3968"/>
                </a:cubicBezTo>
                <a:close/>
                <a:moveTo>
                  <a:pt x="12247" y="19369"/>
                </a:moveTo>
                <a:lnTo>
                  <a:pt x="1872" y="8995"/>
                </a:lnTo>
                <a:lnTo>
                  <a:pt x="2632" y="2545"/>
                </a:lnTo>
                <a:lnTo>
                  <a:pt x="8991" y="1868"/>
                </a:lnTo>
                <a:lnTo>
                  <a:pt x="19370" y="12247"/>
                </a:lnTo>
                <a:cubicBezTo>
                  <a:pt x="19370" y="12247"/>
                  <a:pt x="12247" y="19369"/>
                  <a:pt x="12247" y="19369"/>
                </a:cubicBezTo>
                <a:close/>
                <a:moveTo>
                  <a:pt x="21307" y="11601"/>
                </a:moveTo>
                <a:lnTo>
                  <a:pt x="9973" y="267"/>
                </a:lnTo>
                <a:cubicBezTo>
                  <a:pt x="9777" y="72"/>
                  <a:pt x="9504" y="-26"/>
                  <a:pt x="9231" y="6"/>
                </a:cubicBezTo>
                <a:lnTo>
                  <a:pt x="1712" y="805"/>
                </a:lnTo>
                <a:cubicBezTo>
                  <a:pt x="1289" y="851"/>
                  <a:pt x="952" y="1185"/>
                  <a:pt x="902" y="1608"/>
                </a:cubicBezTo>
                <a:lnTo>
                  <a:pt x="7" y="9219"/>
                </a:lnTo>
                <a:cubicBezTo>
                  <a:pt x="-26" y="9497"/>
                  <a:pt x="70" y="9774"/>
                  <a:pt x="269" y="9972"/>
                </a:cubicBezTo>
                <a:lnTo>
                  <a:pt x="11601" y="21306"/>
                </a:lnTo>
                <a:cubicBezTo>
                  <a:pt x="11780" y="21486"/>
                  <a:pt x="12014" y="21574"/>
                  <a:pt x="12247" y="21574"/>
                </a:cubicBezTo>
                <a:cubicBezTo>
                  <a:pt x="12481" y="21574"/>
                  <a:pt x="12715" y="21486"/>
                  <a:pt x="12893" y="21306"/>
                </a:cubicBezTo>
                <a:lnTo>
                  <a:pt x="21307" y="12893"/>
                </a:lnTo>
                <a:cubicBezTo>
                  <a:pt x="21478" y="12722"/>
                  <a:pt x="21574" y="12490"/>
                  <a:pt x="21574" y="12247"/>
                </a:cubicBezTo>
                <a:cubicBezTo>
                  <a:pt x="21574" y="12006"/>
                  <a:pt x="21478" y="11772"/>
                  <a:pt x="21307" y="11601"/>
                </a:cubicBezTo>
                <a:cubicBezTo>
                  <a:pt x="21307" y="11601"/>
                  <a:pt x="21307" y="11601"/>
                  <a:pt x="21307" y="11601"/>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7" name="Shape 23233"/>
          <p:cNvSpPr/>
          <p:nvPr/>
        </p:nvSpPr>
        <p:spPr>
          <a:xfrm>
            <a:off x="5874651" y="2070473"/>
            <a:ext cx="326573" cy="473102"/>
          </a:xfrm>
          <a:custGeom>
            <a:avLst/>
            <a:gdLst/>
            <a:ahLst/>
            <a:cxnLst>
              <a:cxn ang="0">
                <a:pos x="wd2" y="hd2"/>
              </a:cxn>
              <a:cxn ang="5400000">
                <a:pos x="wd2" y="hd2"/>
              </a:cxn>
              <a:cxn ang="10800000">
                <a:pos x="wd2" y="hd2"/>
              </a:cxn>
              <a:cxn ang="16200000">
                <a:pos x="wd2" y="hd2"/>
              </a:cxn>
            </a:cxnLst>
            <a:rect l="0" t="0" r="r" b="b"/>
            <a:pathLst>
              <a:path w="19872" h="21600" extrusionOk="0">
                <a:moveTo>
                  <a:pt x="8153" y="0"/>
                </a:moveTo>
                <a:cubicBezTo>
                  <a:pt x="8153" y="0"/>
                  <a:pt x="8153" y="8793"/>
                  <a:pt x="8153" y="8793"/>
                </a:cubicBezTo>
                <a:lnTo>
                  <a:pt x="12229" y="8793"/>
                </a:lnTo>
                <a:lnTo>
                  <a:pt x="12229" y="0"/>
                </a:lnTo>
                <a:lnTo>
                  <a:pt x="8153" y="0"/>
                </a:lnTo>
                <a:close/>
                <a:moveTo>
                  <a:pt x="1052" y="765"/>
                </a:moveTo>
                <a:cubicBezTo>
                  <a:pt x="1052" y="763"/>
                  <a:pt x="-1728" y="5680"/>
                  <a:pt x="1752" y="5902"/>
                </a:cubicBezTo>
                <a:cubicBezTo>
                  <a:pt x="1909" y="5912"/>
                  <a:pt x="2056" y="5899"/>
                  <a:pt x="2198" y="5902"/>
                </a:cubicBezTo>
                <a:cubicBezTo>
                  <a:pt x="2282" y="5905"/>
                  <a:pt x="2344" y="5926"/>
                  <a:pt x="2421" y="5926"/>
                </a:cubicBezTo>
                <a:cubicBezTo>
                  <a:pt x="2979" y="5926"/>
                  <a:pt x="3402" y="5862"/>
                  <a:pt x="3663" y="5735"/>
                </a:cubicBezTo>
                <a:cubicBezTo>
                  <a:pt x="4656" y="5246"/>
                  <a:pt x="3577" y="3758"/>
                  <a:pt x="1052" y="765"/>
                </a:cubicBezTo>
                <a:close/>
                <a:moveTo>
                  <a:pt x="18152" y="765"/>
                </a:moveTo>
                <a:lnTo>
                  <a:pt x="16305" y="2318"/>
                </a:lnTo>
                <a:lnTo>
                  <a:pt x="18662" y="2796"/>
                </a:lnTo>
                <a:cubicBezTo>
                  <a:pt x="18662" y="2796"/>
                  <a:pt x="18152" y="765"/>
                  <a:pt x="18152" y="765"/>
                </a:cubicBezTo>
                <a:close/>
                <a:moveTo>
                  <a:pt x="15095" y="3823"/>
                </a:moveTo>
                <a:lnTo>
                  <a:pt x="13248" y="8936"/>
                </a:lnTo>
                <a:lnTo>
                  <a:pt x="17515" y="8936"/>
                </a:lnTo>
                <a:cubicBezTo>
                  <a:pt x="17515" y="8936"/>
                  <a:pt x="19076" y="4635"/>
                  <a:pt x="19076" y="4635"/>
                </a:cubicBezTo>
                <a:lnTo>
                  <a:pt x="15095" y="3823"/>
                </a:lnTo>
                <a:close/>
                <a:moveTo>
                  <a:pt x="4045" y="6117"/>
                </a:moveTo>
                <a:cubicBezTo>
                  <a:pt x="3628" y="6268"/>
                  <a:pt x="3145" y="6284"/>
                  <a:pt x="2739" y="6284"/>
                </a:cubicBezTo>
                <a:cubicBezTo>
                  <a:pt x="2532" y="6284"/>
                  <a:pt x="2291" y="6275"/>
                  <a:pt x="2039" y="6260"/>
                </a:cubicBezTo>
                <a:lnTo>
                  <a:pt x="2771" y="8888"/>
                </a:lnTo>
                <a:lnTo>
                  <a:pt x="4809" y="8888"/>
                </a:lnTo>
                <a:lnTo>
                  <a:pt x="4045" y="6117"/>
                </a:lnTo>
                <a:close/>
                <a:moveTo>
                  <a:pt x="1020" y="9175"/>
                </a:moveTo>
                <a:lnTo>
                  <a:pt x="1020" y="19139"/>
                </a:lnTo>
                <a:cubicBezTo>
                  <a:pt x="1020" y="20497"/>
                  <a:pt x="2491" y="21600"/>
                  <a:pt x="4300" y="21600"/>
                </a:cubicBezTo>
                <a:lnTo>
                  <a:pt x="16592" y="21600"/>
                </a:lnTo>
                <a:cubicBezTo>
                  <a:pt x="18404" y="21600"/>
                  <a:pt x="19872" y="20497"/>
                  <a:pt x="19872" y="19139"/>
                </a:cubicBezTo>
                <a:lnTo>
                  <a:pt x="19872" y="9175"/>
                </a:lnTo>
                <a:cubicBezTo>
                  <a:pt x="19872" y="9175"/>
                  <a:pt x="1020" y="9175"/>
                  <a:pt x="1020" y="9175"/>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8" name="Shape 23242"/>
          <p:cNvSpPr/>
          <p:nvPr/>
        </p:nvSpPr>
        <p:spPr>
          <a:xfrm>
            <a:off x="5807024" y="3533995"/>
            <a:ext cx="461826" cy="461812"/>
          </a:xfrm>
          <a:custGeom>
            <a:avLst/>
            <a:gdLst/>
            <a:ahLst/>
            <a:cxnLst>
              <a:cxn ang="0">
                <a:pos x="wd2" y="hd2"/>
              </a:cxn>
              <a:cxn ang="5400000">
                <a:pos x="wd2" y="hd2"/>
              </a:cxn>
              <a:cxn ang="10800000">
                <a:pos x="wd2" y="hd2"/>
              </a:cxn>
              <a:cxn ang="16200000">
                <a:pos x="wd2" y="hd2"/>
              </a:cxn>
            </a:cxnLst>
            <a:rect l="0" t="0" r="r" b="b"/>
            <a:pathLst>
              <a:path w="21258" h="21258" extrusionOk="0">
                <a:moveTo>
                  <a:pt x="5765" y="18592"/>
                </a:moveTo>
                <a:cubicBezTo>
                  <a:pt x="5942" y="18678"/>
                  <a:pt x="6028" y="18769"/>
                  <a:pt x="6206" y="18856"/>
                </a:cubicBezTo>
                <a:cubicBezTo>
                  <a:pt x="6028" y="19033"/>
                  <a:pt x="5852" y="19300"/>
                  <a:pt x="5674" y="19477"/>
                </a:cubicBezTo>
                <a:cubicBezTo>
                  <a:pt x="3638" y="21514"/>
                  <a:pt x="12" y="21246"/>
                  <a:pt x="12" y="21246"/>
                </a:cubicBezTo>
                <a:cubicBezTo>
                  <a:pt x="12" y="21246"/>
                  <a:pt x="-256" y="17619"/>
                  <a:pt x="1780" y="15583"/>
                </a:cubicBezTo>
                <a:cubicBezTo>
                  <a:pt x="1957" y="15406"/>
                  <a:pt x="2225" y="15229"/>
                  <a:pt x="2402" y="15051"/>
                </a:cubicBezTo>
                <a:cubicBezTo>
                  <a:pt x="2489" y="15229"/>
                  <a:pt x="2575" y="15315"/>
                  <a:pt x="2666" y="15492"/>
                </a:cubicBezTo>
                <a:cubicBezTo>
                  <a:pt x="1338" y="17173"/>
                  <a:pt x="1516" y="19741"/>
                  <a:pt x="1516" y="19741"/>
                </a:cubicBezTo>
                <a:cubicBezTo>
                  <a:pt x="1516" y="19741"/>
                  <a:pt x="4084" y="19919"/>
                  <a:pt x="5765" y="18592"/>
                </a:cubicBezTo>
                <a:cubicBezTo>
                  <a:pt x="5765" y="18592"/>
                  <a:pt x="5765" y="18592"/>
                  <a:pt x="5765" y="18592"/>
                </a:cubicBezTo>
                <a:close/>
                <a:moveTo>
                  <a:pt x="15059" y="7966"/>
                </a:moveTo>
                <a:cubicBezTo>
                  <a:pt x="14086" y="7966"/>
                  <a:pt x="13291" y="7171"/>
                  <a:pt x="13291" y="6199"/>
                </a:cubicBezTo>
                <a:cubicBezTo>
                  <a:pt x="13291" y="5222"/>
                  <a:pt x="14086" y="4426"/>
                  <a:pt x="15059" y="4426"/>
                </a:cubicBezTo>
                <a:cubicBezTo>
                  <a:pt x="16036" y="4426"/>
                  <a:pt x="16831" y="5222"/>
                  <a:pt x="16831" y="6199"/>
                </a:cubicBezTo>
                <a:cubicBezTo>
                  <a:pt x="16831" y="7171"/>
                  <a:pt x="16036" y="7966"/>
                  <a:pt x="15059" y="7966"/>
                </a:cubicBezTo>
                <a:cubicBezTo>
                  <a:pt x="15059" y="7966"/>
                  <a:pt x="15059" y="7966"/>
                  <a:pt x="15059" y="7966"/>
                </a:cubicBezTo>
                <a:close/>
                <a:moveTo>
                  <a:pt x="21258" y="0"/>
                </a:moveTo>
                <a:cubicBezTo>
                  <a:pt x="21258" y="0"/>
                  <a:pt x="18067" y="-86"/>
                  <a:pt x="14882" y="1504"/>
                </a:cubicBezTo>
                <a:cubicBezTo>
                  <a:pt x="13909" y="1949"/>
                  <a:pt x="12845" y="2658"/>
                  <a:pt x="11960" y="3540"/>
                </a:cubicBezTo>
                <a:cubicBezTo>
                  <a:pt x="10529" y="4975"/>
                  <a:pt x="8307" y="7608"/>
                  <a:pt x="6556" y="9739"/>
                </a:cubicBezTo>
                <a:lnTo>
                  <a:pt x="2666" y="9739"/>
                </a:lnTo>
                <a:lnTo>
                  <a:pt x="894" y="12393"/>
                </a:lnTo>
                <a:lnTo>
                  <a:pt x="3897" y="13204"/>
                </a:lnTo>
                <a:cubicBezTo>
                  <a:pt x="3906" y="13314"/>
                  <a:pt x="3937" y="13465"/>
                  <a:pt x="4019" y="13671"/>
                </a:cubicBezTo>
                <a:lnTo>
                  <a:pt x="3552" y="14697"/>
                </a:lnTo>
                <a:cubicBezTo>
                  <a:pt x="3552" y="14697"/>
                  <a:pt x="3375" y="15051"/>
                  <a:pt x="4702" y="16466"/>
                </a:cubicBezTo>
                <a:cubicBezTo>
                  <a:pt x="6119" y="17883"/>
                  <a:pt x="6561" y="17705"/>
                  <a:pt x="6561" y="17705"/>
                </a:cubicBezTo>
                <a:lnTo>
                  <a:pt x="7663" y="17204"/>
                </a:lnTo>
                <a:cubicBezTo>
                  <a:pt x="7827" y="17256"/>
                  <a:pt x="7948" y="17274"/>
                  <a:pt x="8030" y="17274"/>
                </a:cubicBezTo>
                <a:lnTo>
                  <a:pt x="8864" y="20360"/>
                </a:lnTo>
                <a:lnTo>
                  <a:pt x="11519" y="18592"/>
                </a:lnTo>
                <a:lnTo>
                  <a:pt x="11519" y="14580"/>
                </a:lnTo>
                <a:cubicBezTo>
                  <a:pt x="13663" y="12847"/>
                  <a:pt x="16295" y="10668"/>
                  <a:pt x="17717" y="9294"/>
                </a:cubicBezTo>
                <a:cubicBezTo>
                  <a:pt x="18603" y="8412"/>
                  <a:pt x="19308" y="7349"/>
                  <a:pt x="19840" y="6376"/>
                </a:cubicBezTo>
                <a:cubicBezTo>
                  <a:pt x="21344" y="3186"/>
                  <a:pt x="21258" y="0"/>
                  <a:pt x="21258" y="0"/>
                </a:cubicBezTo>
                <a:cubicBezTo>
                  <a:pt x="21258" y="0"/>
                  <a:pt x="21258" y="0"/>
                  <a:pt x="21258" y="0"/>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29" name="矩形 28"/>
          <p:cNvSpPr/>
          <p:nvPr/>
        </p:nvSpPr>
        <p:spPr>
          <a:xfrm>
            <a:off x="6535693" y="2070473"/>
            <a:ext cx="5146233" cy="368300"/>
          </a:xfrm>
          <a:prstGeom prst="rect">
            <a:avLst/>
          </a:prstGeom>
        </p:spPr>
        <p:txBody>
          <a:bodyPr wrap="square">
            <a:spAutoFit/>
          </a:bodyPr>
          <a:lstStyle/>
          <a:p>
            <a:pPr rtl="0"/>
            <a:r>
              <a:rPr lang="zh-CN" altLang="en-US" dirty="0">
                <a:solidFill>
                  <a:schemeClr val="bg1"/>
                </a:solidFill>
                <a:effectLst/>
                <a:latin typeface="-apple-system"/>
                <a:sym typeface="+mn-ea"/>
              </a:rPr>
              <a:t>自行车盗窃现象在校园中频发</a:t>
            </a:r>
            <a:endParaRPr lang="zh-CN" altLang="en-US" dirty="0">
              <a:solidFill>
                <a:schemeClr val="bg1"/>
              </a:solidFill>
              <a:effectLst/>
              <a:latin typeface="-apple-system"/>
              <a:ea typeface="汉仪君黑-45简" panose="020B0604020202020204" pitchFamily="34" charset="-122"/>
              <a:sym typeface="+mn-ea"/>
            </a:endParaRPr>
          </a:p>
        </p:txBody>
      </p:sp>
      <p:sp>
        <p:nvSpPr>
          <p:cNvPr id="30" name="矩形 29"/>
          <p:cNvSpPr/>
          <p:nvPr/>
        </p:nvSpPr>
        <p:spPr>
          <a:xfrm>
            <a:off x="6573013" y="3533995"/>
            <a:ext cx="5146233" cy="755650"/>
          </a:xfrm>
          <a:prstGeom prst="rect">
            <a:avLst/>
          </a:prstGeom>
        </p:spPr>
        <p:txBody>
          <a:bodyPr wrap="square">
            <a:spAutoFit/>
          </a:bodyPr>
          <a:lstStyle/>
          <a:p>
            <a:pPr>
              <a:lnSpc>
                <a:spcPct val="120000"/>
              </a:lnSpc>
            </a:pPr>
            <a:r>
              <a:rPr lang="zh-CN" altLang="en-US" dirty="0">
                <a:solidFill>
                  <a:schemeClr val="bg1"/>
                </a:solidFill>
                <a:effectLst/>
                <a:latin typeface="-apple-system"/>
                <a:sym typeface="+mn-ea"/>
              </a:rPr>
              <a:t>人工观察监控录像查找结果显然存在着很大的资源浪费以及效率的低下</a:t>
            </a:r>
            <a:endParaRPr lang="zh-CN" altLang="en-US" dirty="0">
              <a:solidFill>
                <a:schemeClr val="bg1"/>
              </a:solidFill>
              <a:effectLst/>
              <a:latin typeface="-apple-system"/>
              <a:ea typeface="汉仪君黑-45简" panose="020B0604020202020204" pitchFamily="34" charset="-122"/>
              <a:sym typeface="+mn-ea"/>
            </a:endParaRPr>
          </a:p>
        </p:txBody>
      </p:sp>
      <p:sp>
        <p:nvSpPr>
          <p:cNvPr id="31" name="矩形 30"/>
          <p:cNvSpPr/>
          <p:nvPr/>
        </p:nvSpPr>
        <p:spPr>
          <a:xfrm>
            <a:off x="6573013" y="5012549"/>
            <a:ext cx="5146233" cy="712952"/>
          </a:xfrm>
          <a:prstGeom prst="rect">
            <a:avLst/>
          </a:prstGeom>
        </p:spPr>
        <p:txBody>
          <a:bodyPr wrap="square">
            <a:spAutoFit/>
          </a:bodyPr>
          <a:lstStyle/>
          <a:p>
            <a:pPr>
              <a:lnSpc>
                <a:spcPct val="120000"/>
              </a:lnSpc>
            </a:pPr>
            <a:r>
              <a:rPr lang="zh-CN" altLang="en-US" dirty="0">
                <a:solidFill>
                  <a:schemeClr val="bg1"/>
                </a:solidFill>
                <a:latin typeface="+mn-ea"/>
              </a:rPr>
              <a:t>基于物理锁和</a:t>
            </a:r>
            <a:r>
              <a:rPr lang="en-US" altLang="zh-CN" dirty="0">
                <a:solidFill>
                  <a:schemeClr val="bg1"/>
                </a:solidFill>
                <a:latin typeface="+mn-ea"/>
              </a:rPr>
              <a:t>GPS</a:t>
            </a:r>
            <a:r>
              <a:rPr lang="zh-CN" altLang="en-US" dirty="0">
                <a:solidFill>
                  <a:schemeClr val="bg1"/>
                </a:solidFill>
                <a:latin typeface="+mn-ea"/>
              </a:rPr>
              <a:t>跟踪器的解决方案需要用户自行购买安装，不可能大规模推行</a:t>
            </a:r>
          </a:p>
        </p:txBody>
      </p:sp>
      <p:sp>
        <p:nvSpPr>
          <p:cNvPr id="6" name="文本框 5">
            <a:extLst>
              <a:ext uri="{FF2B5EF4-FFF2-40B4-BE49-F238E27FC236}">
                <a16:creationId xmlns:a16="http://schemas.microsoft.com/office/drawing/2014/main" id="{3E258C9D-D5F7-DCB9-E759-8181046C5C60}"/>
              </a:ext>
            </a:extLst>
          </p:cNvPr>
          <p:cNvSpPr txBox="1"/>
          <p:nvPr/>
        </p:nvSpPr>
        <p:spPr>
          <a:xfrm>
            <a:off x="1705221" y="2882324"/>
            <a:ext cx="1810766" cy="2831544"/>
          </a:xfrm>
          <a:prstGeom prst="rect">
            <a:avLst/>
          </a:prstGeom>
          <a:noFill/>
        </p:spPr>
        <p:txBody>
          <a:bodyPr wrap="square" rtlCol="0">
            <a:spAutoFit/>
          </a:bodyPr>
          <a:lstStyle/>
          <a:p>
            <a:r>
              <a:rPr lang="zh-CN" altLang="en-US" sz="4000" b="1" dirty="0">
                <a:solidFill>
                  <a:schemeClr val="bg1"/>
                </a:solidFill>
                <a:latin typeface="+mj-ea"/>
                <a:ea typeface="+mj-ea"/>
              </a:rPr>
              <a:t>学生</a:t>
            </a:r>
            <a:endParaRPr lang="en-US" altLang="zh-CN" sz="4000" b="1" dirty="0">
              <a:solidFill>
                <a:schemeClr val="bg1"/>
              </a:solidFill>
              <a:latin typeface="+mj-ea"/>
              <a:ea typeface="+mj-ea"/>
            </a:endParaRPr>
          </a:p>
          <a:p>
            <a:endParaRPr lang="en-US" altLang="zh-CN" sz="4000" b="1" dirty="0">
              <a:solidFill>
                <a:schemeClr val="bg1"/>
              </a:solidFill>
              <a:latin typeface="+mj-ea"/>
              <a:ea typeface="+mj-ea"/>
            </a:endParaRPr>
          </a:p>
          <a:p>
            <a:endParaRPr lang="en-US" altLang="zh-CN" sz="4000" b="1" dirty="0">
              <a:solidFill>
                <a:schemeClr val="bg1"/>
              </a:solidFill>
              <a:latin typeface="+mj-ea"/>
              <a:ea typeface="+mj-ea"/>
            </a:endParaRPr>
          </a:p>
          <a:p>
            <a:r>
              <a:rPr lang="zh-CN" altLang="en-US" sz="4000" b="1" dirty="0">
                <a:solidFill>
                  <a:schemeClr val="bg1"/>
                </a:solidFill>
                <a:latin typeface="+mj-ea"/>
                <a:ea typeface="+mj-ea"/>
              </a:rPr>
              <a:t>校方</a:t>
            </a:r>
          </a:p>
          <a:p>
            <a:endParaRPr lang="zh-CN" altLang="en-US" dirty="0"/>
          </a:p>
        </p:txBody>
      </p:sp>
      <p:sp>
        <p:nvSpPr>
          <p:cNvPr id="3" name="文本框 2">
            <a:extLst>
              <a:ext uri="{FF2B5EF4-FFF2-40B4-BE49-F238E27FC236}">
                <a16:creationId xmlns:a16="http://schemas.microsoft.com/office/drawing/2014/main" id="{6812D110-52C8-5E57-0395-D4EC2CD38220}"/>
              </a:ext>
            </a:extLst>
          </p:cNvPr>
          <p:cNvSpPr txBox="1"/>
          <p:nvPr/>
        </p:nvSpPr>
        <p:spPr>
          <a:xfrm>
            <a:off x="1240945" y="4043161"/>
            <a:ext cx="1968612" cy="655955"/>
          </a:xfrm>
          <a:prstGeom prst="rect">
            <a:avLst/>
          </a:prstGeom>
          <a:noFill/>
        </p:spPr>
        <p:txBody>
          <a:bodyPr wrap="none" rtlCol="0">
            <a:noAutofit/>
          </a:bodyPr>
          <a:lstStyle/>
          <a:p>
            <a:r>
              <a:rPr lang="zh-CN" altLang="en-US" sz="3200" b="1" dirty="0">
                <a:solidFill>
                  <a:schemeClr val="bg1"/>
                </a:solidFill>
                <a:latin typeface="+mj-ea"/>
                <a:ea typeface="+mj-ea"/>
              </a:rPr>
              <a:t>平台提供方</a:t>
            </a:r>
            <a:r>
              <a:rPr lang="zh-CN" altLang="en-US" sz="3600" b="1" dirty="0">
                <a:solidFill>
                  <a:schemeClr val="bg1"/>
                </a:solidFill>
                <a:latin typeface="+mj-ea"/>
                <a:ea typeface="+mj-ea"/>
              </a:rPr>
              <a:t>：</a:t>
            </a:r>
            <a:endParaRPr lang="en-US" altLang="zh-CN" sz="3600" b="1" dirty="0">
              <a:solidFill>
                <a:schemeClr val="bg1"/>
              </a:solidFill>
              <a:latin typeface="+mj-ea"/>
              <a:ea typeface="+mj-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29114D1-74A3-20CC-854E-382720561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718" y="789042"/>
            <a:ext cx="9240564" cy="5469620"/>
          </a:xfrm>
          <a:prstGeom prst="rect">
            <a:avLst/>
          </a:prstGeom>
        </p:spPr>
      </p:pic>
    </p:spTree>
    <p:extLst>
      <p:ext uri="{BB962C8B-B14F-4D97-AF65-F5344CB8AC3E}">
        <p14:creationId xmlns:p14="http://schemas.microsoft.com/office/powerpoint/2010/main" val="263057143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402080" cy="460375"/>
          </a:xfrm>
          <a:prstGeom prst="rect">
            <a:avLst/>
          </a:prstGeom>
          <a:noFill/>
        </p:spPr>
        <p:txBody>
          <a:bodyPr wrap="none" rtlCol="0">
            <a:spAutoFit/>
          </a:bodyPr>
          <a:lstStyle/>
          <a:p>
            <a:r>
              <a:rPr lang="zh-CN" altLang="en-US" sz="2400" dirty="0">
                <a:solidFill>
                  <a:schemeClr val="bg1"/>
                </a:solidFill>
                <a:latin typeface="宋体" panose="02010600030101010101" pitchFamily="2" charset="-122"/>
                <a:ea typeface="宋体" panose="02010600030101010101" pitchFamily="2" charset="-122"/>
              </a:rPr>
              <a:t>项目挑战</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微信图片_20231014122947">
            <a:extLst>
              <a:ext uri="{FF2B5EF4-FFF2-40B4-BE49-F238E27FC236}">
                <a16:creationId xmlns:a16="http://schemas.microsoft.com/office/drawing/2014/main" id="{97387125-B361-6277-771C-5B2175F2F47D}"/>
              </a:ext>
            </a:extLst>
          </p:cNvPr>
          <p:cNvPicPr>
            <a:picLocks noChangeAspect="1"/>
          </p:cNvPicPr>
          <p:nvPr>
            <p:custDataLst>
              <p:tags r:id="rId1"/>
            </p:custDataLst>
          </p:nvPr>
        </p:nvPicPr>
        <p:blipFill>
          <a:blip r:embed="rId5"/>
          <a:srcRect l="480" t="3192" r="81134" b="46470"/>
          <a:stretch>
            <a:fillRect/>
          </a:stretch>
        </p:blipFill>
        <p:spPr>
          <a:xfrm>
            <a:off x="1443259" y="1269652"/>
            <a:ext cx="4018915" cy="3162935"/>
          </a:xfrm>
          <a:prstGeom prst="rect">
            <a:avLst/>
          </a:prstGeom>
        </p:spPr>
      </p:pic>
      <p:sp>
        <p:nvSpPr>
          <p:cNvPr id="10" name="圆角矩形 5">
            <a:extLst>
              <a:ext uri="{FF2B5EF4-FFF2-40B4-BE49-F238E27FC236}">
                <a16:creationId xmlns:a16="http://schemas.microsoft.com/office/drawing/2014/main" id="{D42814E9-0896-13D4-A547-0B8D6A4F887C}"/>
              </a:ext>
            </a:extLst>
          </p:cNvPr>
          <p:cNvSpPr/>
          <p:nvPr/>
        </p:nvSpPr>
        <p:spPr>
          <a:xfrm>
            <a:off x="2581274" y="4806315"/>
            <a:ext cx="2062480" cy="1036955"/>
          </a:xfrm>
          <a:prstGeom prst="roundRect">
            <a:avLst>
              <a:gd name="adj" fmla="val 13193"/>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341F53-454F-0A89-1EB9-FE1253115C4B}"/>
              </a:ext>
            </a:extLst>
          </p:cNvPr>
          <p:cNvSpPr txBox="1"/>
          <p:nvPr/>
        </p:nvSpPr>
        <p:spPr>
          <a:xfrm>
            <a:off x="2740659" y="5062220"/>
            <a:ext cx="1949450" cy="477520"/>
          </a:xfrm>
          <a:prstGeom prst="rect">
            <a:avLst/>
          </a:prstGeom>
          <a:noFill/>
        </p:spPr>
        <p:txBody>
          <a:bodyPr wrap="square" rtlCol="0">
            <a:noAutofit/>
          </a:bodyPr>
          <a:lstStyle/>
          <a:p>
            <a:r>
              <a:rPr lang="en-US" altLang="zh-CN" sz="2400" dirty="0">
                <a:solidFill>
                  <a:schemeClr val="bg1"/>
                </a:solidFill>
              </a:rPr>
              <a:t>(a)</a:t>
            </a:r>
            <a:r>
              <a:rPr lang="zh-CN" altLang="en-US" sz="2400" dirty="0">
                <a:solidFill>
                  <a:schemeClr val="bg1"/>
                </a:solidFill>
              </a:rPr>
              <a:t>光线变化</a:t>
            </a:r>
          </a:p>
        </p:txBody>
      </p:sp>
      <p:pic>
        <p:nvPicPr>
          <p:cNvPr id="13" name="图片 12" descr="微信图片_20231014122947">
            <a:extLst>
              <a:ext uri="{FF2B5EF4-FFF2-40B4-BE49-F238E27FC236}">
                <a16:creationId xmlns:a16="http://schemas.microsoft.com/office/drawing/2014/main" id="{05F32705-4862-23A4-CAFB-6A14D20E7EAE}"/>
              </a:ext>
            </a:extLst>
          </p:cNvPr>
          <p:cNvPicPr>
            <a:picLocks noChangeAspect="1"/>
          </p:cNvPicPr>
          <p:nvPr>
            <p:custDataLst>
              <p:tags r:id="rId2"/>
            </p:custDataLst>
          </p:nvPr>
        </p:nvPicPr>
        <p:blipFill>
          <a:blip r:embed="rId5"/>
          <a:srcRect l="19838" r="59794" b="43420"/>
          <a:stretch>
            <a:fillRect/>
          </a:stretch>
        </p:blipFill>
        <p:spPr>
          <a:xfrm>
            <a:off x="6167182" y="1258253"/>
            <a:ext cx="4165600" cy="3163570"/>
          </a:xfrm>
          <a:prstGeom prst="rect">
            <a:avLst/>
          </a:prstGeom>
        </p:spPr>
      </p:pic>
      <p:sp>
        <p:nvSpPr>
          <p:cNvPr id="14" name="圆角矩形 15">
            <a:extLst>
              <a:ext uri="{FF2B5EF4-FFF2-40B4-BE49-F238E27FC236}">
                <a16:creationId xmlns:a16="http://schemas.microsoft.com/office/drawing/2014/main" id="{72D614C6-46E4-150D-2EB9-B5C1A055E5FA}"/>
              </a:ext>
            </a:extLst>
          </p:cNvPr>
          <p:cNvSpPr/>
          <p:nvPr>
            <p:custDataLst>
              <p:tags r:id="rId3"/>
            </p:custDataLst>
          </p:nvPr>
        </p:nvSpPr>
        <p:spPr>
          <a:xfrm>
            <a:off x="7442200" y="4806315"/>
            <a:ext cx="2062480" cy="1036955"/>
          </a:xfrm>
          <a:prstGeom prst="roundRect">
            <a:avLst>
              <a:gd name="adj" fmla="val 13193"/>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547CABF-9E11-E99C-0944-D65F81AEEE3F}"/>
              </a:ext>
            </a:extLst>
          </p:cNvPr>
          <p:cNvSpPr txBox="1"/>
          <p:nvPr/>
        </p:nvSpPr>
        <p:spPr>
          <a:xfrm>
            <a:off x="7627620" y="5094604"/>
            <a:ext cx="1877060" cy="460375"/>
          </a:xfrm>
          <a:prstGeom prst="rect">
            <a:avLst/>
          </a:prstGeom>
          <a:noFill/>
        </p:spPr>
        <p:txBody>
          <a:bodyPr wrap="square" rtlCol="0">
            <a:spAutoFit/>
          </a:bodyPr>
          <a:lstStyle/>
          <a:p>
            <a:r>
              <a:rPr lang="en-US" altLang="zh-CN" sz="2400" dirty="0">
                <a:solidFill>
                  <a:schemeClr val="bg1"/>
                </a:solidFill>
              </a:rPr>
              <a:t>(b)</a:t>
            </a:r>
            <a:r>
              <a:rPr lang="zh-CN" altLang="en-US" sz="2400" dirty="0">
                <a:solidFill>
                  <a:schemeClr val="bg1"/>
                </a:solidFill>
              </a:rPr>
              <a:t>环境遮挡</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1402080" cy="460375"/>
          </a:xfrm>
          <a:prstGeom prst="rect">
            <a:avLst/>
          </a:prstGeom>
          <a:noFill/>
        </p:spPr>
        <p:txBody>
          <a:bodyPr wrap="none" rtlCol="0">
            <a:spAutoFit/>
          </a:bodyPr>
          <a:lstStyle/>
          <a:p>
            <a:r>
              <a:rPr lang="zh-CN" altLang="en-US" sz="2400" dirty="0">
                <a:solidFill>
                  <a:schemeClr val="bg1"/>
                </a:solidFill>
                <a:latin typeface="宋体" panose="02010600030101010101" pitchFamily="2" charset="-122"/>
                <a:ea typeface="宋体" panose="02010600030101010101" pitchFamily="2" charset="-122"/>
              </a:rPr>
              <a:t>项目挑战</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5">
            <a:extLst>
              <a:ext uri="{FF2B5EF4-FFF2-40B4-BE49-F238E27FC236}">
                <a16:creationId xmlns:a16="http://schemas.microsoft.com/office/drawing/2014/main" id="{1A1C1FD8-A947-EB7B-2160-7D79AF66A3E1}"/>
              </a:ext>
            </a:extLst>
          </p:cNvPr>
          <p:cNvSpPr/>
          <p:nvPr/>
        </p:nvSpPr>
        <p:spPr>
          <a:xfrm>
            <a:off x="2278004" y="4773929"/>
            <a:ext cx="2062480" cy="1036955"/>
          </a:xfrm>
          <a:prstGeom prst="roundRect">
            <a:avLst>
              <a:gd name="adj" fmla="val 13193"/>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376D34E-E9D4-FBB8-37CB-2DB2B9D93D19}"/>
              </a:ext>
            </a:extLst>
          </p:cNvPr>
          <p:cNvSpPr txBox="1"/>
          <p:nvPr/>
        </p:nvSpPr>
        <p:spPr>
          <a:xfrm>
            <a:off x="2391034" y="5062220"/>
            <a:ext cx="1949450" cy="477520"/>
          </a:xfrm>
          <a:prstGeom prst="rect">
            <a:avLst/>
          </a:prstGeom>
          <a:noFill/>
        </p:spPr>
        <p:txBody>
          <a:bodyPr wrap="square" rtlCol="0">
            <a:noAutofit/>
          </a:bodyPr>
          <a:lstStyle/>
          <a:p>
            <a:r>
              <a:rPr lang="en-US" altLang="zh-CN" sz="2400" dirty="0">
                <a:solidFill>
                  <a:schemeClr val="bg1"/>
                </a:solidFill>
              </a:rPr>
              <a:t>(c) </a:t>
            </a:r>
            <a:r>
              <a:rPr lang="zh-CN" altLang="en-US" sz="2400" dirty="0">
                <a:solidFill>
                  <a:schemeClr val="bg1"/>
                </a:solidFill>
              </a:rPr>
              <a:t>复杂环境</a:t>
            </a:r>
          </a:p>
        </p:txBody>
      </p:sp>
      <p:sp>
        <p:nvSpPr>
          <p:cNvPr id="7" name="圆角矩形 15">
            <a:extLst>
              <a:ext uri="{FF2B5EF4-FFF2-40B4-BE49-F238E27FC236}">
                <a16:creationId xmlns:a16="http://schemas.microsoft.com/office/drawing/2014/main" id="{C7F3A8CC-951E-DE89-D585-E043A782799C}"/>
              </a:ext>
            </a:extLst>
          </p:cNvPr>
          <p:cNvSpPr/>
          <p:nvPr>
            <p:custDataLst>
              <p:tags r:id="rId1"/>
            </p:custDataLst>
          </p:nvPr>
        </p:nvSpPr>
        <p:spPr>
          <a:xfrm>
            <a:off x="7738486" y="4782502"/>
            <a:ext cx="2062480" cy="1036955"/>
          </a:xfrm>
          <a:prstGeom prst="roundRect">
            <a:avLst>
              <a:gd name="adj" fmla="val 13193"/>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6684488-DB4D-EFF2-2D83-EF82A6FE267F}"/>
              </a:ext>
            </a:extLst>
          </p:cNvPr>
          <p:cNvSpPr txBox="1"/>
          <p:nvPr/>
        </p:nvSpPr>
        <p:spPr>
          <a:xfrm>
            <a:off x="7923906" y="5062220"/>
            <a:ext cx="1877060" cy="460375"/>
          </a:xfrm>
          <a:prstGeom prst="rect">
            <a:avLst/>
          </a:prstGeom>
          <a:noFill/>
        </p:spPr>
        <p:txBody>
          <a:bodyPr wrap="square" rtlCol="0">
            <a:spAutoFit/>
          </a:bodyPr>
          <a:lstStyle/>
          <a:p>
            <a:r>
              <a:rPr lang="en-US" altLang="zh-CN" sz="2400" dirty="0">
                <a:solidFill>
                  <a:schemeClr val="bg1"/>
                </a:solidFill>
              </a:rPr>
              <a:t>(d) </a:t>
            </a:r>
            <a:r>
              <a:rPr lang="zh-CN" altLang="en-US" sz="2400" dirty="0">
                <a:solidFill>
                  <a:schemeClr val="bg1"/>
                </a:solidFill>
              </a:rPr>
              <a:t>多视角</a:t>
            </a:r>
          </a:p>
        </p:txBody>
      </p:sp>
      <p:pic>
        <p:nvPicPr>
          <p:cNvPr id="9" name="图片 8" descr="微信图片_20231014122947">
            <a:extLst>
              <a:ext uri="{FF2B5EF4-FFF2-40B4-BE49-F238E27FC236}">
                <a16:creationId xmlns:a16="http://schemas.microsoft.com/office/drawing/2014/main" id="{BC2FA5E1-AA6D-9982-10F1-FF2E9DC534EB}"/>
              </a:ext>
            </a:extLst>
          </p:cNvPr>
          <p:cNvPicPr>
            <a:picLocks noChangeAspect="1"/>
          </p:cNvPicPr>
          <p:nvPr>
            <p:custDataLst>
              <p:tags r:id="rId2"/>
            </p:custDataLst>
          </p:nvPr>
        </p:nvPicPr>
        <p:blipFill>
          <a:blip r:embed="rId5"/>
          <a:srcRect l="79391" r="1315" b="43486"/>
          <a:stretch>
            <a:fillRect/>
          </a:stretch>
        </p:blipFill>
        <p:spPr>
          <a:xfrm>
            <a:off x="1464095" y="1297605"/>
            <a:ext cx="3941445" cy="2853690"/>
          </a:xfrm>
          <a:prstGeom prst="rect">
            <a:avLst/>
          </a:prstGeom>
        </p:spPr>
      </p:pic>
      <p:pic>
        <p:nvPicPr>
          <p:cNvPr id="12" name="图片 11" descr="微信图片_20231014122947">
            <a:extLst>
              <a:ext uri="{FF2B5EF4-FFF2-40B4-BE49-F238E27FC236}">
                <a16:creationId xmlns:a16="http://schemas.microsoft.com/office/drawing/2014/main" id="{C713F046-FBCE-FB5D-D172-7025634A97D6}"/>
              </a:ext>
            </a:extLst>
          </p:cNvPr>
          <p:cNvPicPr>
            <a:picLocks noChangeAspect="1"/>
          </p:cNvPicPr>
          <p:nvPr>
            <p:custDataLst>
              <p:tags r:id="rId3"/>
            </p:custDataLst>
          </p:nvPr>
        </p:nvPicPr>
        <p:blipFill>
          <a:blip r:embed="rId5"/>
          <a:srcRect l="59960" r="21210" b="42790"/>
          <a:stretch>
            <a:fillRect/>
          </a:stretch>
        </p:blipFill>
        <p:spPr>
          <a:xfrm>
            <a:off x="6701363" y="1297605"/>
            <a:ext cx="4026542" cy="3101320"/>
          </a:xfrm>
          <a:prstGeom prst="rect">
            <a:avLst/>
          </a:prstGeom>
        </p:spPr>
      </p:pic>
    </p:spTree>
    <p:extLst>
      <p:ext uri="{BB962C8B-B14F-4D97-AF65-F5344CB8AC3E}">
        <p14:creationId xmlns:p14="http://schemas.microsoft.com/office/powerpoint/2010/main" val="196058220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cxnSp>
        <p:nvCxnSpPr>
          <p:cNvPr id="24" name="直接连接符 23"/>
          <p:cNvCxnSpPr/>
          <p:nvPr/>
        </p:nvCxnSpPr>
        <p:spPr>
          <a:xfrm>
            <a:off x="0" y="1530225"/>
            <a:ext cx="477727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399176" y="1530225"/>
            <a:ext cx="4792824"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
        <p:nvSpPr>
          <p:cNvPr id="2" name="六边形 1"/>
          <p:cNvSpPr/>
          <p:nvPr/>
        </p:nvSpPr>
        <p:spPr>
          <a:xfrm rot="5400000">
            <a:off x="4836742" y="526967"/>
            <a:ext cx="2499857" cy="2155049"/>
          </a:xfrm>
          <a:prstGeom prst="hexagon">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77274"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399176" y="954059"/>
            <a:ext cx="0" cy="1152331"/>
          </a:xfrm>
          <a:prstGeom prst="line">
            <a:avLst/>
          </a:prstGeom>
          <a:ln w="31750">
            <a:solidFill>
              <a:srgbClr val="427092"/>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752298" y="3060692"/>
            <a:ext cx="2954655" cy="923330"/>
          </a:xfrm>
          <a:prstGeom prst="rect">
            <a:avLst/>
          </a:prstGeom>
          <a:noFill/>
        </p:spPr>
        <p:txBody>
          <a:bodyPr wrap="none" rtlCol="0">
            <a:spAutoFit/>
          </a:bodyPr>
          <a:lstStyle/>
          <a:p>
            <a:r>
              <a:rPr lang="zh-CN" altLang="en-US" sz="5400" dirty="0">
                <a:solidFill>
                  <a:schemeClr val="bg1"/>
                </a:solidFill>
                <a:latin typeface="黑体" panose="02010609060101010101" pitchFamily="49" charset="-122"/>
                <a:ea typeface="黑体" panose="02010609060101010101" pitchFamily="49" charset="-122"/>
              </a:rPr>
              <a:t>项目设计</a:t>
            </a:r>
          </a:p>
        </p:txBody>
      </p:sp>
      <p:sp>
        <p:nvSpPr>
          <p:cNvPr id="7" name="文本框 6"/>
          <p:cNvSpPr txBox="1"/>
          <p:nvPr/>
        </p:nvSpPr>
        <p:spPr>
          <a:xfrm>
            <a:off x="5458934" y="1004326"/>
            <a:ext cx="1255472" cy="1200329"/>
          </a:xfrm>
          <a:prstGeom prst="rect">
            <a:avLst/>
          </a:prstGeom>
          <a:noFill/>
        </p:spPr>
        <p:txBody>
          <a:bodyPr wrap="none" rtlCol="0">
            <a:spAutoFit/>
          </a:bodyPr>
          <a:lstStyle/>
          <a:p>
            <a:r>
              <a:rPr lang="en-US" altLang="zh-CN" sz="7200" dirty="0">
                <a:solidFill>
                  <a:schemeClr val="bg1"/>
                </a:solidFill>
                <a:latin typeface="汉仪中黑S" panose="00020600040101010101" pitchFamily="18" charset="-122"/>
                <a:ea typeface="汉仪中黑S" panose="00020600040101010101" pitchFamily="18" charset="-122"/>
              </a:rPr>
              <a:t>02</a:t>
            </a:r>
            <a:endParaRPr lang="zh-CN" altLang="en-US" sz="7200" dirty="0">
              <a:solidFill>
                <a:schemeClr val="bg1"/>
              </a:solidFill>
              <a:latin typeface="汉仪中黑S" panose="00020600040101010101" pitchFamily="18" charset="-122"/>
              <a:ea typeface="汉仪中黑S" panose="00020600040101010101" pitchFamily="18" charset="-122"/>
            </a:endParaRPr>
          </a:p>
        </p:txBody>
      </p:sp>
      <p:cxnSp>
        <p:nvCxnSpPr>
          <p:cNvPr id="59" name="直接连接符 58"/>
          <p:cNvCxnSpPr/>
          <p:nvPr/>
        </p:nvCxnSpPr>
        <p:spPr>
          <a:xfrm>
            <a:off x="0" y="6214188"/>
            <a:ext cx="1219200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465F"/>
        </a:solidFill>
        <a:effectLst/>
      </p:bgPr>
    </p:bg>
    <p:spTree>
      <p:nvGrpSpPr>
        <p:cNvPr id="1" name=""/>
        <p:cNvGrpSpPr/>
        <p:nvPr/>
      </p:nvGrpSpPr>
      <p:grpSpPr>
        <a:xfrm>
          <a:off x="0" y="0"/>
          <a:ext cx="0" cy="0"/>
          <a:chOff x="0" y="0"/>
          <a:chExt cx="0" cy="0"/>
        </a:xfrm>
      </p:grpSpPr>
      <p:sp>
        <p:nvSpPr>
          <p:cNvPr id="33" name="文本框 32"/>
          <p:cNvSpPr txBox="1"/>
          <p:nvPr/>
        </p:nvSpPr>
        <p:spPr>
          <a:xfrm>
            <a:off x="544192" y="485745"/>
            <a:ext cx="2926080" cy="460375"/>
          </a:xfrm>
          <a:prstGeom prst="rect">
            <a:avLst/>
          </a:prstGeom>
          <a:noFill/>
        </p:spPr>
        <p:txBody>
          <a:bodyPr wrap="none" rtlCol="0">
            <a:spAutoFit/>
          </a:bodyPr>
          <a:lstStyle/>
          <a:p>
            <a:r>
              <a:rPr lang="zh-CN" altLang="en-US" sz="2400" dirty="0">
                <a:solidFill>
                  <a:schemeClr val="bg1"/>
                </a:solidFill>
                <a:latin typeface="汉仪中黑S" panose="00020600040101010101" pitchFamily="18" charset="-122"/>
                <a:ea typeface="汉仪中黑S" panose="00020600040101010101" pitchFamily="18" charset="-122"/>
              </a:rPr>
              <a:t>两条管线，四大模块</a:t>
            </a:r>
          </a:p>
        </p:txBody>
      </p:sp>
      <p:cxnSp>
        <p:nvCxnSpPr>
          <p:cNvPr id="4" name="直接连接符 3"/>
          <p:cNvCxnSpPr/>
          <p:nvPr/>
        </p:nvCxnSpPr>
        <p:spPr>
          <a:xfrm>
            <a:off x="312575" y="18964"/>
            <a:ext cx="0" cy="7700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0111" y="644115"/>
            <a:ext cx="144927" cy="144927"/>
          </a:xfrm>
          <a:prstGeom prst="ellipse">
            <a:avLst/>
          </a:prstGeom>
          <a:solidFill>
            <a:srgbClr val="36465F"/>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197674" y="1676970"/>
            <a:ext cx="4069702" cy="4069702"/>
          </a:xfrm>
          <a:prstGeom prst="diamond">
            <a:avLst/>
          </a:prstGeom>
          <a:solidFill>
            <a:srgbClr val="42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54874" y="2676900"/>
            <a:ext cx="3282043" cy="213062"/>
          </a:xfrm>
          <a:prstGeom prst="rect">
            <a:avLst/>
          </a:prstGeom>
          <a:solidFill>
            <a:srgbClr val="36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756413" y="3583528"/>
            <a:ext cx="4647034" cy="226811"/>
          </a:xfrm>
          <a:prstGeom prst="rect">
            <a:avLst/>
          </a:prstGeom>
          <a:solidFill>
            <a:srgbClr val="36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86838" y="4571026"/>
            <a:ext cx="3282043" cy="213062"/>
          </a:xfrm>
          <a:prstGeom prst="rect">
            <a:avLst/>
          </a:prstGeom>
          <a:solidFill>
            <a:srgbClr val="36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6795860" y="2238363"/>
            <a:ext cx="121298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08840" y="2047541"/>
            <a:ext cx="0" cy="396874"/>
          </a:xfrm>
          <a:prstGeom prst="line">
            <a:avLst/>
          </a:prstGeom>
          <a:ln w="2540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523648" y="4365520"/>
            <a:ext cx="121298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736628" y="4174698"/>
            <a:ext cx="0" cy="396874"/>
          </a:xfrm>
          <a:prstGeom prst="line">
            <a:avLst/>
          </a:prstGeom>
          <a:ln w="2540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586838" y="5251929"/>
            <a:ext cx="121298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86838" y="5053492"/>
            <a:ext cx="0" cy="396874"/>
          </a:xfrm>
          <a:prstGeom prst="line">
            <a:avLst/>
          </a:prstGeom>
          <a:ln w="2540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1184" y="3217855"/>
            <a:ext cx="1212980" cy="0"/>
          </a:xfrm>
          <a:prstGeom prst="line">
            <a:avLst/>
          </a:prstGeom>
          <a:ln w="19050">
            <a:solidFill>
              <a:srgbClr val="42709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591184" y="3019418"/>
            <a:ext cx="0" cy="396874"/>
          </a:xfrm>
          <a:prstGeom prst="line">
            <a:avLst/>
          </a:prstGeom>
          <a:ln w="25400">
            <a:solidFill>
              <a:srgbClr val="427092"/>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267065" y="1950155"/>
            <a:ext cx="2677160" cy="817880"/>
          </a:xfrm>
          <a:prstGeom prst="rect">
            <a:avLst/>
          </a:prstGeom>
        </p:spPr>
        <p:txBody>
          <a:bodyPr wrap="square">
            <a:noAutofit/>
          </a:bodyPr>
          <a:lstStyle/>
          <a:p>
            <a:pPr>
              <a:lnSpc>
                <a:spcPct val="120000"/>
              </a:lnSpc>
            </a:pPr>
            <a:r>
              <a:rPr lang="zh-CN" altLang="en-US" sz="1400" dirty="0">
                <a:solidFill>
                  <a:schemeClr val="bg1"/>
                </a:solidFill>
                <a:effectLst/>
                <a:latin typeface="+mj-ea"/>
                <a:ea typeface="+mj-ea"/>
                <a:cs typeface="+mj-ea"/>
                <a:sym typeface="+mn-ea"/>
              </a:rPr>
              <a:t>以监控画面的画面帧作为输入，来实时识别</a:t>
            </a:r>
            <a:r>
              <a:rPr lang="en-US" altLang="zh-CN" sz="1400" dirty="0">
                <a:solidFill>
                  <a:schemeClr val="bg1"/>
                </a:solidFill>
                <a:effectLst/>
                <a:latin typeface="+mj-ea"/>
                <a:ea typeface="+mj-ea"/>
                <a:cs typeface="+mj-ea"/>
                <a:sym typeface="+mn-ea"/>
              </a:rPr>
              <a:t>-</a:t>
            </a:r>
            <a:r>
              <a:rPr lang="zh-CN" altLang="en-US" sz="1400" dirty="0">
                <a:solidFill>
                  <a:schemeClr val="bg1"/>
                </a:solidFill>
                <a:effectLst/>
                <a:latin typeface="+mj-ea"/>
                <a:ea typeface="+mj-ea"/>
                <a:cs typeface="+mj-ea"/>
                <a:sym typeface="+mn-ea"/>
              </a:rPr>
              <a:t>分割</a:t>
            </a:r>
            <a:r>
              <a:rPr lang="en-US" altLang="zh-CN" sz="1400" dirty="0">
                <a:solidFill>
                  <a:schemeClr val="bg1"/>
                </a:solidFill>
                <a:effectLst/>
                <a:latin typeface="+mj-ea"/>
                <a:ea typeface="+mj-ea"/>
                <a:cs typeface="+mj-ea"/>
                <a:sym typeface="+mn-ea"/>
              </a:rPr>
              <a:t>-</a:t>
            </a:r>
            <a:r>
              <a:rPr lang="zh-CN" altLang="en-US" sz="1400" dirty="0">
                <a:solidFill>
                  <a:schemeClr val="bg1"/>
                </a:solidFill>
                <a:effectLst/>
                <a:latin typeface="+mj-ea"/>
                <a:ea typeface="+mj-ea"/>
                <a:cs typeface="+mj-ea"/>
                <a:sym typeface="+mn-ea"/>
              </a:rPr>
              <a:t>追踪校园中正在骑行的自行车</a:t>
            </a:r>
          </a:p>
        </p:txBody>
      </p:sp>
      <p:sp>
        <p:nvSpPr>
          <p:cNvPr id="25" name="文本框 24"/>
          <p:cNvSpPr txBox="1"/>
          <p:nvPr/>
        </p:nvSpPr>
        <p:spPr>
          <a:xfrm>
            <a:off x="8876257" y="3962866"/>
            <a:ext cx="2677158" cy="523220"/>
          </a:xfrm>
          <a:prstGeom prst="rect">
            <a:avLst/>
          </a:prstGeom>
          <a:noFill/>
        </p:spPr>
        <p:txBody>
          <a:bodyPr wrap="square" rtlCol="0">
            <a:spAutoFit/>
          </a:bodyPr>
          <a:lstStyle/>
          <a:p>
            <a:r>
              <a:rPr lang="zh-CN" altLang="en-US" sz="1400" dirty="0">
                <a:solidFill>
                  <a:schemeClr val="bg1"/>
                </a:solidFill>
                <a:latin typeface="+mj-ea"/>
                <a:ea typeface="+mj-ea"/>
                <a:cs typeface="+mj-ea"/>
              </a:rPr>
              <a:t>针对海量自行车特征向量，进行相似度检索，找到自行车的</a:t>
            </a:r>
            <a:r>
              <a:rPr lang="en-US" altLang="zh-CN" sz="1400" dirty="0">
                <a:solidFill>
                  <a:schemeClr val="bg1"/>
                </a:solidFill>
                <a:latin typeface="+mj-ea"/>
                <a:ea typeface="+mj-ea"/>
                <a:cs typeface="+mj-ea"/>
              </a:rPr>
              <a:t>id</a:t>
            </a:r>
            <a:endParaRPr lang="zh-CN" altLang="en-US" sz="1400" dirty="0">
              <a:solidFill>
                <a:schemeClr val="bg1"/>
              </a:solidFill>
              <a:latin typeface="+mj-ea"/>
              <a:ea typeface="+mj-ea"/>
              <a:cs typeface="+mj-ea"/>
            </a:endParaRPr>
          </a:p>
        </p:txBody>
      </p:sp>
      <p:sp>
        <p:nvSpPr>
          <p:cNvPr id="28" name="矩形 27"/>
          <p:cNvSpPr/>
          <p:nvPr/>
        </p:nvSpPr>
        <p:spPr>
          <a:xfrm>
            <a:off x="777723" y="2826398"/>
            <a:ext cx="2646005" cy="1092158"/>
          </a:xfrm>
          <a:prstGeom prst="rect">
            <a:avLst/>
          </a:prstGeom>
        </p:spPr>
        <p:txBody>
          <a:bodyPr wrap="square">
            <a:spAutoFit/>
          </a:bodyPr>
          <a:lstStyle/>
          <a:p>
            <a:pPr algn="l">
              <a:lnSpc>
                <a:spcPct val="120000"/>
              </a:lnSpc>
            </a:pPr>
            <a:r>
              <a:rPr lang="zh-CN" altLang="en-US" sz="1400" dirty="0">
                <a:solidFill>
                  <a:schemeClr val="bg1"/>
                </a:solidFill>
                <a:latin typeface="+mj-ea"/>
                <a:ea typeface="+mj-ea"/>
                <a:cs typeface="+mj-ea"/>
              </a:rPr>
              <a:t>根据</a:t>
            </a:r>
            <a:r>
              <a:rPr lang="en-US" altLang="zh-CN" sz="1400" dirty="0">
                <a:solidFill>
                  <a:schemeClr val="bg1"/>
                </a:solidFill>
                <a:latin typeface="+mj-ea"/>
                <a:ea typeface="+mj-ea"/>
                <a:cs typeface="+mj-ea"/>
              </a:rPr>
              <a:t>yolo</a:t>
            </a:r>
            <a:r>
              <a:rPr lang="zh-CN" altLang="en-US" sz="1400" dirty="0">
                <a:solidFill>
                  <a:schemeClr val="bg1"/>
                </a:solidFill>
                <a:latin typeface="+mj-ea"/>
                <a:ea typeface="+mj-ea"/>
                <a:cs typeface="+mj-ea"/>
              </a:rPr>
              <a:t>检测的信息，进行跨镜重识别</a:t>
            </a:r>
            <a:r>
              <a:rPr lang="en-US" altLang="zh-CN" sz="1400" dirty="0">
                <a:solidFill>
                  <a:schemeClr val="bg1"/>
                </a:solidFill>
                <a:latin typeface="+mj-ea"/>
                <a:ea typeface="+mj-ea"/>
                <a:cs typeface="+mj-ea"/>
              </a:rPr>
              <a:t>Re-Id</a:t>
            </a:r>
            <a:r>
              <a:rPr lang="zh-CN" altLang="en-US" sz="1400" dirty="0">
                <a:solidFill>
                  <a:schemeClr val="bg1"/>
                </a:solidFill>
                <a:latin typeface="+mj-ea"/>
                <a:ea typeface="+mj-ea"/>
                <a:cs typeface="+mj-ea"/>
              </a:rPr>
              <a:t>任务，生成自行车特征向量，用以表示自行车身份</a:t>
            </a:r>
            <a:endParaRPr lang="en-US" altLang="zh-CN" sz="1400" dirty="0">
              <a:solidFill>
                <a:schemeClr val="bg1"/>
              </a:solidFill>
              <a:latin typeface="+mj-ea"/>
              <a:ea typeface="+mj-ea"/>
              <a:cs typeface="+mj-ea"/>
            </a:endParaRPr>
          </a:p>
        </p:txBody>
      </p:sp>
      <p:sp>
        <p:nvSpPr>
          <p:cNvPr id="29" name="文本框 28"/>
          <p:cNvSpPr txBox="1"/>
          <p:nvPr/>
        </p:nvSpPr>
        <p:spPr>
          <a:xfrm>
            <a:off x="3034557" y="4711586"/>
            <a:ext cx="902335" cy="398780"/>
          </a:xfrm>
          <a:prstGeom prst="rect">
            <a:avLst/>
          </a:prstGeom>
          <a:noFill/>
        </p:spPr>
        <p:txBody>
          <a:bodyPr wrap="square" rtlCol="0">
            <a:spAutoFit/>
          </a:bodyPr>
          <a:lstStyle/>
          <a:p>
            <a:pPr algn="r"/>
            <a:r>
              <a:rPr lang="en-US" altLang="zh-CN" sz="2000" dirty="0">
                <a:solidFill>
                  <a:schemeClr val="bg1"/>
                </a:solidFill>
                <a:latin typeface="汉仪中黑S" panose="00020600040101010101" pitchFamily="18" charset="-122"/>
                <a:ea typeface="汉仪中黑S" panose="00020600040101010101" pitchFamily="18" charset="-122"/>
              </a:rPr>
              <a:t>Milvus</a:t>
            </a:r>
          </a:p>
        </p:txBody>
      </p:sp>
      <p:sp>
        <p:nvSpPr>
          <p:cNvPr id="30" name="矩形 29"/>
          <p:cNvSpPr/>
          <p:nvPr/>
        </p:nvSpPr>
        <p:spPr>
          <a:xfrm>
            <a:off x="1265072" y="5107506"/>
            <a:ext cx="2767305" cy="847220"/>
          </a:xfrm>
          <a:prstGeom prst="rect">
            <a:avLst/>
          </a:prstGeom>
        </p:spPr>
        <p:txBody>
          <a:bodyPr wrap="square">
            <a:spAutoFit/>
          </a:bodyPr>
          <a:lstStyle/>
          <a:p>
            <a:pPr>
              <a:lnSpc>
                <a:spcPct val="120000"/>
              </a:lnSpc>
            </a:pPr>
            <a:r>
              <a:rPr lang="zh-CN" altLang="en-US" sz="1400" dirty="0">
                <a:solidFill>
                  <a:schemeClr val="bg1"/>
                </a:solidFill>
                <a:latin typeface="-apple-system"/>
                <a:sym typeface="+mn-ea"/>
              </a:rPr>
              <a:t>存储自行车</a:t>
            </a:r>
            <a:r>
              <a:rPr lang="en-US" altLang="zh-CN" sz="1400" dirty="0">
                <a:solidFill>
                  <a:schemeClr val="bg1"/>
                </a:solidFill>
                <a:latin typeface="-apple-system"/>
                <a:sym typeface="+mn-ea"/>
              </a:rPr>
              <a:t>id</a:t>
            </a:r>
            <a:r>
              <a:rPr lang="zh-CN" altLang="en-US" sz="1400" dirty="0">
                <a:solidFill>
                  <a:schemeClr val="bg1"/>
                </a:solidFill>
                <a:latin typeface="-apple-system"/>
                <a:sym typeface="+mn-ea"/>
              </a:rPr>
              <a:t>、监控位置与时间戳等基本信息，用以返回用户查询的自行车的出现记录</a:t>
            </a:r>
            <a:endParaRPr lang="zh-CN" altLang="en-US" sz="1400" dirty="0">
              <a:solidFill>
                <a:schemeClr val="bg1"/>
              </a:solidFill>
              <a:latin typeface="+mj-ea"/>
              <a:ea typeface="+mj-ea"/>
              <a:cs typeface="+mj-ea"/>
            </a:endParaRPr>
          </a:p>
        </p:txBody>
      </p:sp>
      <p:sp>
        <p:nvSpPr>
          <p:cNvPr id="14" name="文本框 13"/>
          <p:cNvSpPr txBox="1"/>
          <p:nvPr/>
        </p:nvSpPr>
        <p:spPr>
          <a:xfrm>
            <a:off x="8267065" y="1633855"/>
            <a:ext cx="1303020" cy="413385"/>
          </a:xfrm>
          <a:prstGeom prst="rect">
            <a:avLst/>
          </a:prstGeom>
          <a:noFill/>
        </p:spPr>
        <p:txBody>
          <a:bodyPr wrap="square" rtlCol="0" anchor="t">
            <a:noAutofit/>
          </a:bodyPr>
          <a:lstStyle/>
          <a:p>
            <a:r>
              <a:rPr lang="en-US" altLang="zh-CN" sz="2000" dirty="0">
                <a:solidFill>
                  <a:schemeClr val="bg1"/>
                </a:solidFill>
                <a:latin typeface="汉仪中黑S" panose="00020600040101010101" pitchFamily="18" charset="-122"/>
                <a:ea typeface="汉仪中黑S" panose="00020600040101010101" pitchFamily="18" charset="-122"/>
                <a:sym typeface="+mn-ea"/>
              </a:rPr>
              <a:t>YOLOx</a:t>
            </a:r>
          </a:p>
        </p:txBody>
      </p:sp>
      <p:pic>
        <p:nvPicPr>
          <p:cNvPr id="32" name="图片 31" descr="small_logo"/>
          <p:cNvPicPr>
            <a:picLocks noChangeAspect="1"/>
          </p:cNvPicPr>
          <p:nvPr/>
        </p:nvPicPr>
        <p:blipFill>
          <a:blip r:embed="rId3"/>
          <a:stretch>
            <a:fillRect/>
          </a:stretch>
        </p:blipFill>
        <p:spPr>
          <a:xfrm>
            <a:off x="5324475" y="3059430"/>
            <a:ext cx="777240" cy="426720"/>
          </a:xfrm>
          <a:prstGeom prst="rect">
            <a:avLst/>
          </a:prstGeom>
        </p:spPr>
      </p:pic>
      <p:pic>
        <p:nvPicPr>
          <p:cNvPr id="34" name="图片 33" descr="char"/>
          <p:cNvPicPr>
            <a:picLocks noChangeAspect="1"/>
          </p:cNvPicPr>
          <p:nvPr/>
        </p:nvPicPr>
        <p:blipFill>
          <a:blip r:embed="rId4"/>
          <a:stretch>
            <a:fillRect/>
          </a:stretch>
        </p:blipFill>
        <p:spPr>
          <a:xfrm>
            <a:off x="6101715" y="3059430"/>
            <a:ext cx="962025" cy="430530"/>
          </a:xfrm>
          <a:prstGeom prst="rect">
            <a:avLst/>
          </a:prstGeom>
        </p:spPr>
      </p:pic>
      <p:pic>
        <p:nvPicPr>
          <p:cNvPr id="35" name="图片 34" descr="OIP-C"/>
          <p:cNvPicPr>
            <a:picLocks noChangeAspect="1"/>
          </p:cNvPicPr>
          <p:nvPr/>
        </p:nvPicPr>
        <p:blipFill>
          <a:blip r:embed="rId5"/>
          <a:stretch>
            <a:fillRect/>
          </a:stretch>
        </p:blipFill>
        <p:spPr>
          <a:xfrm>
            <a:off x="5771560" y="4860733"/>
            <a:ext cx="912597" cy="404150"/>
          </a:xfrm>
          <a:prstGeom prst="rect">
            <a:avLst/>
          </a:prstGeom>
        </p:spPr>
      </p:pic>
      <p:pic>
        <p:nvPicPr>
          <p:cNvPr id="36" name="图片 35" descr="QQ截图20231014004855"/>
          <p:cNvPicPr>
            <a:picLocks noChangeAspect="1"/>
          </p:cNvPicPr>
          <p:nvPr/>
        </p:nvPicPr>
        <p:blipFill>
          <a:blip r:embed="rId6"/>
          <a:stretch>
            <a:fillRect/>
          </a:stretch>
        </p:blipFill>
        <p:spPr>
          <a:xfrm>
            <a:off x="5507697" y="3919336"/>
            <a:ext cx="1442954" cy="534070"/>
          </a:xfrm>
          <a:prstGeom prst="rect">
            <a:avLst/>
          </a:prstGeom>
        </p:spPr>
      </p:pic>
      <p:sp>
        <p:nvSpPr>
          <p:cNvPr id="10" name="矩形 9"/>
          <p:cNvSpPr/>
          <p:nvPr/>
        </p:nvSpPr>
        <p:spPr>
          <a:xfrm>
            <a:off x="4197985" y="1636395"/>
            <a:ext cx="4105275" cy="2056130"/>
          </a:xfrm>
          <a:prstGeom prst="rect">
            <a:avLst/>
          </a:prstGeom>
          <a:noFill/>
          <a:ln w="57150">
            <a:solidFill>
              <a:srgbClr val="00B0F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4197985" y="3692525"/>
            <a:ext cx="4105275" cy="2056130"/>
          </a:xfrm>
          <a:prstGeom prst="rect">
            <a:avLst/>
          </a:prstGeom>
          <a:noFill/>
          <a:ln w="57150">
            <a:solidFill>
              <a:srgbClr val="00B0F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77155" y="1091565"/>
            <a:ext cx="2759710" cy="521970"/>
          </a:xfrm>
          <a:prstGeom prst="rect">
            <a:avLst/>
          </a:prstGeom>
          <a:noFill/>
        </p:spPr>
        <p:txBody>
          <a:bodyPr wrap="square" rtlCol="0">
            <a:spAutoFit/>
          </a:bodyPr>
          <a:lstStyle/>
          <a:p>
            <a:r>
              <a:rPr lang="zh-CN" altLang="en-US" sz="2800">
                <a:solidFill>
                  <a:schemeClr val="accent6">
                    <a:lumMod val="60000"/>
                    <a:lumOff val="40000"/>
                  </a:schemeClr>
                </a:solidFill>
              </a:rPr>
              <a:t>重识别管线</a:t>
            </a:r>
          </a:p>
        </p:txBody>
      </p:sp>
      <p:sp>
        <p:nvSpPr>
          <p:cNvPr id="16" name="文本框 15"/>
          <p:cNvSpPr txBox="1"/>
          <p:nvPr/>
        </p:nvSpPr>
        <p:spPr>
          <a:xfrm>
            <a:off x="5266690" y="5780405"/>
            <a:ext cx="2334260" cy="521970"/>
          </a:xfrm>
          <a:prstGeom prst="rect">
            <a:avLst/>
          </a:prstGeom>
          <a:noFill/>
        </p:spPr>
        <p:txBody>
          <a:bodyPr wrap="square" rtlCol="0">
            <a:spAutoFit/>
          </a:bodyPr>
          <a:lstStyle/>
          <a:p>
            <a:r>
              <a:rPr lang="zh-CN" altLang="en-US" sz="2800">
                <a:solidFill>
                  <a:schemeClr val="accent6">
                    <a:lumMod val="60000"/>
                    <a:lumOff val="40000"/>
                  </a:schemeClr>
                </a:solidFill>
              </a:rPr>
              <a:t>数据库管线</a:t>
            </a:r>
          </a:p>
        </p:txBody>
      </p:sp>
      <p:pic>
        <p:nvPicPr>
          <p:cNvPr id="6" name="图片 5">
            <a:extLst>
              <a:ext uri="{FF2B5EF4-FFF2-40B4-BE49-F238E27FC236}">
                <a16:creationId xmlns:a16="http://schemas.microsoft.com/office/drawing/2014/main" id="{D98EF88F-987F-AFDE-A680-E35A54852BEE}"/>
              </a:ext>
            </a:extLst>
          </p:cNvPr>
          <p:cNvPicPr>
            <a:picLocks noChangeAspect="1"/>
          </p:cNvPicPr>
          <p:nvPr/>
        </p:nvPicPr>
        <p:blipFill>
          <a:blip r:embed="rId7"/>
          <a:stretch>
            <a:fillRect/>
          </a:stretch>
        </p:blipFill>
        <p:spPr>
          <a:xfrm>
            <a:off x="5697421" y="2200048"/>
            <a:ext cx="1062555" cy="36579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0d19ecf5-e07d-4a96-90d8-060b0a76a560"/>
  <p:tag name="COMMONDATA" val="eyJjb3VudCI6NTQsImhkaWQiOiIxZTdjOTk2MTg3MDgzZGM2ZWZhZjFkMzk3NTNlNWFlYiIsInVzZXJDb3VudCI6NTR9"/>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1127</Words>
  <Application>Microsoft Office PowerPoint</Application>
  <PresentationFormat>宽屏</PresentationFormat>
  <Paragraphs>114</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Consolas</vt:lpstr>
      <vt:lpstr>Gill Sans</vt:lpstr>
      <vt:lpstr>汉仪君黑-45简</vt:lpstr>
      <vt:lpstr>Segoe UI</vt:lpstr>
      <vt:lpstr>Calibri Light</vt:lpstr>
      <vt:lpstr>-apple-system</vt:lpstr>
      <vt:lpstr>黑体</vt:lpstr>
      <vt:lpstr>宋体</vt:lpstr>
      <vt:lpstr>Calibri</vt:lpstr>
      <vt:lpstr>Arial</vt:lpstr>
      <vt:lpstr>汉仪中黑S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铭 罗</cp:lastModifiedBy>
  <cp:revision>255</cp:revision>
  <dcterms:created xsi:type="dcterms:W3CDTF">2021-09-11T09:13:00Z</dcterms:created>
  <dcterms:modified xsi:type="dcterms:W3CDTF">2023-10-14T07:49:13Z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v1.0_mb_O+qTJ4n6HB3QPpol02LpVQ==</vt:lpwstr>
  </property>
  <property fmtid="{D5CDD505-2E9C-101B-9397-08002B2CF9AE}" pid="4" name="ICV">
    <vt:lpwstr>AF9DED3B333C448D8FFAF4FA120D72E8_12</vt:lpwstr>
  </property>
</Properties>
</file>